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4"/>
  </p:sldMasterIdLst>
  <p:notesMasterIdLst>
    <p:notesMasterId r:id="rId29"/>
  </p:notesMasterIdLst>
  <p:sldIdLst>
    <p:sldId id="300" r:id="rId5"/>
    <p:sldId id="267" r:id="rId6"/>
    <p:sldId id="303" r:id="rId7"/>
    <p:sldId id="274" r:id="rId8"/>
    <p:sldId id="276" r:id="rId9"/>
    <p:sldId id="302" r:id="rId10"/>
    <p:sldId id="278" r:id="rId11"/>
    <p:sldId id="309" r:id="rId12"/>
    <p:sldId id="310" r:id="rId13"/>
    <p:sldId id="313" r:id="rId14"/>
    <p:sldId id="311" r:id="rId15"/>
    <p:sldId id="281" r:id="rId16"/>
    <p:sldId id="282" r:id="rId17"/>
    <p:sldId id="312" r:id="rId18"/>
    <p:sldId id="283" r:id="rId19"/>
    <p:sldId id="285" r:id="rId20"/>
    <p:sldId id="286" r:id="rId21"/>
    <p:sldId id="290" r:id="rId22"/>
    <p:sldId id="291" r:id="rId23"/>
    <p:sldId id="293" r:id="rId24"/>
    <p:sldId id="306" r:id="rId25"/>
    <p:sldId id="308" r:id="rId26"/>
    <p:sldId id="307" r:id="rId27"/>
    <p:sldId id="301" r:id="rId28"/>
  </p:sldIdLst>
  <p:sldSz cx="8999538" cy="6840538"/>
  <p:notesSz cx="7559675" cy="10691813"/>
  <p:defaultTextStyle>
    <a:defPPr>
      <a:defRPr lang="en-GB"/>
    </a:defPPr>
    <a:lvl1pPr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84D1"/>
    <a:srgbClr val="999999"/>
    <a:srgbClr val="004586"/>
    <a:srgbClr val="83CA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1695" autoAdjust="0"/>
  </p:normalViewPr>
  <p:slideViewPr>
    <p:cSldViewPr>
      <p:cViewPr varScale="1">
        <p:scale>
          <a:sx n="73" d="100"/>
          <a:sy n="73" d="100"/>
        </p:scale>
        <p:origin x="-1302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137B0FE-B827-43E6-9F1A-73A7AB4ED6CD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xmlns="" val="632586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812800"/>
            <a:ext cx="5270500" cy="4006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t-EE" dirty="0" smtClean="0"/>
              <a:t>Riigimuuseum valib</a:t>
            </a:r>
            <a:r>
              <a:rPr lang="et-EE" baseline="0" dirty="0" smtClean="0"/>
              <a:t> ikka </a:t>
            </a:r>
            <a:r>
              <a:rPr lang="et-EE" baseline="0" dirty="0" err="1" smtClean="0"/>
              <a:t>KOV-i</a:t>
            </a:r>
            <a:r>
              <a:rPr lang="et-EE" baseline="0" dirty="0" smtClean="0"/>
              <a:t> tüübiks</a:t>
            </a:r>
            <a:endParaRPr lang="et-EE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5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xmlns="" val="1108729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/>
            </a:lvl1pPr>
          </a:lstStyle>
          <a:p>
            <a:r>
              <a:rPr lang="en-US" dirty="0" err="1" smtClean="0"/>
              <a:t>Esitlusslaidide</a:t>
            </a:r>
            <a:r>
              <a:rPr lang="en-US" dirty="0" smtClean="0"/>
              <a:t> </a:t>
            </a:r>
            <a:r>
              <a:rPr lang="en-US" dirty="0" err="1" smtClean="0"/>
              <a:t>kujundusest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asutuse nimetus / ametinimetus</a:t>
            </a:r>
          </a:p>
          <a:p>
            <a:endParaRPr lang="et-EE" dirty="0" smtClean="0"/>
          </a:p>
          <a:p>
            <a:r>
              <a:rPr lang="et-EE" dirty="0" smtClean="0"/>
              <a:t>14.12.2013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200" y="352800"/>
            <a:ext cx="2988570" cy="115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755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Esitlusslaidide</a:t>
            </a:r>
            <a:r>
              <a:rPr lang="en-US" dirty="0" smtClean="0"/>
              <a:t> </a:t>
            </a:r>
            <a:r>
              <a:rPr lang="en-US" dirty="0" err="1" smtClean="0"/>
              <a:t>kujundusest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asutuse nimetus / ametinimetus</a:t>
            </a:r>
          </a:p>
          <a:p>
            <a:endParaRPr lang="et-EE" dirty="0" smtClean="0"/>
          </a:p>
          <a:p>
            <a:r>
              <a:rPr lang="et-EE" dirty="0" smtClean="0"/>
              <a:t>14.12.2013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200" y="352800"/>
            <a:ext cx="2988570" cy="115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409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0" indent="0">
              <a:spcAft>
                <a:spcPts val="800"/>
              </a:spcAft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96003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432000" indent="-324000">
              <a:spcAft>
                <a:spcPts val="800"/>
              </a:spcAft>
              <a:buClr>
                <a:srgbClr val="0084D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0967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/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err="1" smtClean="0"/>
              <a:t>eesnimi@perenimi@amet.ee</a:t>
            </a:r>
            <a:endParaRPr lang="et-EE" dirty="0" smtClean="0"/>
          </a:p>
          <a:p>
            <a:endParaRPr lang="et-EE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200" y="352800"/>
            <a:ext cx="2988570" cy="115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9003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err="1" smtClean="0"/>
              <a:t>eesnimi@perenimi@amet.ee</a:t>
            </a:r>
            <a:endParaRPr lang="et-EE" dirty="0" smtClean="0"/>
          </a:p>
          <a:p>
            <a:endParaRPr lang="et-EE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200" y="352800"/>
            <a:ext cx="2988570" cy="115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3631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5354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1A857D3-8977-4B76-8A8E-76EC884CC3A4}" type="slidenum">
              <a:rPr lang="et-EE" altLang="en-US"/>
              <a:pPr/>
              <a:t>‹#›</a:t>
            </a:fld>
            <a:endParaRPr lang="et-E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2" r:id="rId4"/>
    <p:sldLayoutId id="2147483660" r:id="rId5"/>
    <p:sldLayoutId id="2147483663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2pPr>
      <a:lvl3pPr marL="11430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3pPr>
      <a:lvl4pPr marL="16002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4pPr>
      <a:lvl5pPr marL="20574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5pPr>
      <a:lvl6pPr marL="25146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6pPr>
      <a:lvl7pPr marL="29718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7pPr>
      <a:lvl8pPr marL="34290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8pPr>
      <a:lvl9pPr marL="38862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1" fontAlgn="base" hangingPunct="1">
        <a:lnSpc>
          <a:spcPct val="110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110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LEADER projektitaotluse esitamine e-</a:t>
            </a:r>
            <a:r>
              <a:rPr lang="et-EE" dirty="0" err="1" smtClean="0"/>
              <a:t>PRIAs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425" y="4500389"/>
            <a:ext cx="7200000" cy="1728000"/>
          </a:xfrm>
        </p:spPr>
        <p:txBody>
          <a:bodyPr/>
          <a:lstStyle/>
          <a:p>
            <a:endParaRPr lang="et-EE" dirty="0"/>
          </a:p>
          <a:p>
            <a:r>
              <a:rPr lang="et-EE" dirty="0" smtClean="0"/>
              <a:t>Aprill 2016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xmlns="" val="146652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313" y="683965"/>
            <a:ext cx="7776864" cy="536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800" dirty="0" smtClean="0"/>
              <a:t>Tegevuse liigid, mida taotleja e-</a:t>
            </a:r>
            <a:r>
              <a:rPr lang="et-EE" sz="2800" dirty="0" err="1" smtClean="0"/>
              <a:t>PRIAs</a:t>
            </a:r>
            <a:r>
              <a:rPr lang="et-EE" sz="2800" dirty="0" smtClean="0"/>
              <a:t> valida saab</a:t>
            </a:r>
            <a:endParaRPr lang="en-US" sz="28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0553691"/>
              </p:ext>
            </p:extLst>
          </p:nvPr>
        </p:nvGraphicFramePr>
        <p:xfrm>
          <a:off x="2051497" y="1548064"/>
          <a:ext cx="4680520" cy="4320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520"/>
              </a:tblGrid>
              <a:tr h="25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Ehitamine ja rekonstrueerimine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Parendamine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Taristuinvesteeringud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Uued masinad ja seadmed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Kasutatud masinad ja seadmed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Mootor- või maastikusõidukid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Koolitus ja -teavitustegevus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Tähistamiseks vajalik sümboolika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Muinsuskaitseline järelevalve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Omanikujärelevalve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Uuringud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Vabatahtlik tasustamata töö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Projektijuhtimine (sh kaudne kulu)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41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Veebileht ja tarkvara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Projekteerimistööd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Muu mitteinvesteering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Muu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põhivara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37659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2" y="-51712"/>
            <a:ext cx="8999538" cy="505785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1337" y="1286433"/>
            <a:ext cx="184731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t-EE" dirty="0" smtClean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289" y="5272780"/>
            <a:ext cx="1835473" cy="6001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t-EE" sz="1000" dirty="0" smtClean="0"/>
              <a:t>Tegevuse liigiks valida </a:t>
            </a:r>
            <a:r>
              <a:rPr lang="et-EE" sz="1000" dirty="0"/>
              <a:t>nimekirjast „</a:t>
            </a:r>
            <a:r>
              <a:rPr lang="et-EE" sz="1000" i="1" dirty="0"/>
              <a:t>Vabatahtlik tasustamata töö</a:t>
            </a:r>
            <a:r>
              <a:rPr lang="et-EE" sz="1000" dirty="0"/>
              <a:t>“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852140" y="4774984"/>
            <a:ext cx="1" cy="462319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4454952" y="5123883"/>
            <a:ext cx="2429905" cy="5894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t-EE" sz="1000" dirty="0" smtClean="0"/>
              <a:t>Märkida vabatahtliku tasustamata töö summa ja toetus – </a:t>
            </a:r>
            <a:r>
              <a:rPr lang="et-EE" sz="1000" u="sng" dirty="0" smtClean="0"/>
              <a:t>kõik summad, sh toetus peab olema sama (st toetuse määr on 100%)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4212357"/>
            <a:ext cx="2555553" cy="21602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176" y="2873201"/>
            <a:ext cx="5112568" cy="9387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t-EE" sz="1000" dirty="0" smtClean="0"/>
              <a:t>Vabatahtliku tasustamata töö eest saavad </a:t>
            </a:r>
            <a:r>
              <a:rPr lang="et-EE" sz="1000" dirty="0"/>
              <a:t>toetust taotleda vaid </a:t>
            </a:r>
            <a:r>
              <a:rPr lang="et-EE" sz="1000" b="1" dirty="0"/>
              <a:t>MTÜ-d ja sihtasutused</a:t>
            </a:r>
            <a:r>
              <a:rPr lang="et-EE" sz="1000" dirty="0"/>
              <a:t>. </a:t>
            </a:r>
            <a:endParaRPr lang="en-US" sz="1000" dirty="0"/>
          </a:p>
          <a:p>
            <a:r>
              <a:rPr lang="et-EE" sz="1000" dirty="0"/>
              <a:t>VTT võib moodustada kuni 9% VTT-ga seotud tegevuse või investeeringuobjekti </a:t>
            </a:r>
            <a:r>
              <a:rPr lang="et-EE" sz="1000" dirty="0" smtClean="0"/>
              <a:t>abikõlblike kulude omafinantseeringust</a:t>
            </a:r>
            <a:r>
              <a:rPr lang="et-EE" sz="1000" dirty="0"/>
              <a:t>.</a:t>
            </a:r>
            <a:endParaRPr lang="en-US" sz="1000" dirty="0"/>
          </a:p>
          <a:p>
            <a:r>
              <a:rPr lang="et-EE" sz="1000" dirty="0"/>
              <a:t> </a:t>
            </a:r>
            <a:r>
              <a:rPr lang="et-EE" sz="1000" dirty="0" smtClean="0"/>
              <a:t>Projekti </a:t>
            </a:r>
            <a:r>
              <a:rPr lang="et-EE" sz="1000" dirty="0"/>
              <a:t>eelarves </a:t>
            </a:r>
            <a:r>
              <a:rPr lang="et-EE" sz="1000" dirty="0" smtClean="0"/>
              <a:t>näidata VTT </a:t>
            </a:r>
            <a:r>
              <a:rPr lang="et-EE" sz="1000" dirty="0"/>
              <a:t>nimetus, maht, maksumus, töö tegijate arv, kasutatavad seadmed ja masinad</a:t>
            </a:r>
            <a:r>
              <a:rPr lang="et-EE" sz="1000" dirty="0" smtClean="0"/>
              <a:t>. </a:t>
            </a:r>
            <a:endParaRPr lang="en-US" sz="1000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 flipV="1">
            <a:off x="3347641" y="4680641"/>
            <a:ext cx="1117454" cy="577614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5304807" y="4685947"/>
            <a:ext cx="187874" cy="43793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6233756" y="4747827"/>
            <a:ext cx="862512" cy="376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247810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99989"/>
            <a:ext cx="8999538" cy="4142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7593" y="2901184"/>
            <a:ext cx="1005403" cy="2825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t-EE" sz="1200" dirty="0" smtClean="0"/>
              <a:t>Jätta tühjaks!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473" y="3870170"/>
            <a:ext cx="3168352" cy="7017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t-EE" sz="1200" dirty="0" smtClean="0"/>
              <a:t>Valida </a:t>
            </a:r>
            <a:r>
              <a:rPr lang="et-EE" sz="1200" dirty="0"/>
              <a:t>tegevuse liigiks </a:t>
            </a:r>
            <a:r>
              <a:rPr lang="et-EE" sz="1200" dirty="0" smtClean="0"/>
              <a:t>vastavalt järelevalve sisule „</a:t>
            </a:r>
            <a:r>
              <a:rPr lang="et-EE" sz="1200" dirty="0" err="1" smtClean="0"/>
              <a:t>Muinsuskaitseline</a:t>
            </a:r>
            <a:r>
              <a:rPr lang="et-EE" sz="1200" dirty="0" smtClean="0"/>
              <a:t> järelevalve“ </a:t>
            </a:r>
            <a:r>
              <a:rPr lang="et-EE" sz="1200" dirty="0"/>
              <a:t>või „</a:t>
            </a:r>
            <a:r>
              <a:rPr lang="et-EE" sz="1200" dirty="0" smtClean="0"/>
              <a:t>Omanikujärelevalve“. </a:t>
            </a:r>
            <a:endParaRPr lang="et-EE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555553" y="1116013"/>
            <a:ext cx="2952328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529" y="1887171"/>
            <a:ext cx="2376264" cy="4985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t-EE" sz="1200" dirty="0"/>
              <a:t>Valida tegevuse liigiks „Tähistamiseks vajalik sümboolika“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899369" y="2357173"/>
            <a:ext cx="1440160" cy="34301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stCxn id="5" idx="0"/>
          </p:cNvCxnSpPr>
          <p:nvPr/>
        </p:nvCxnSpPr>
        <p:spPr bwMode="auto">
          <a:xfrm flipH="1" flipV="1">
            <a:off x="5291857" y="2661402"/>
            <a:ext cx="148438" cy="239782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>
            <a:stCxn id="8" idx="1"/>
          </p:cNvCxnSpPr>
          <p:nvPr/>
        </p:nvCxnSpPr>
        <p:spPr bwMode="auto">
          <a:xfrm flipH="1" flipV="1">
            <a:off x="683345" y="3809340"/>
            <a:ext cx="1152128" cy="41169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5579889" y="3183762"/>
            <a:ext cx="72008" cy="62557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187421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65241"/>
            <a:ext cx="8999538" cy="4888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87311" y="1784522"/>
            <a:ext cx="2664296" cy="2954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t-EE" sz="1200" dirty="0" smtClean="0"/>
              <a:t>Kui tulu ei planeerita saada, sisestada „0“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9729" y="3049465"/>
            <a:ext cx="4752529" cy="4985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t-EE" sz="1200" dirty="0" smtClean="0"/>
              <a:t>Alguskuupäev peab olema hilisem kui taotluse täitmise kuupäev, sh hilisem kui </a:t>
            </a:r>
            <a:r>
              <a:rPr lang="et-EE" sz="1200" dirty="0" err="1" smtClean="0"/>
              <a:t>PRIAle</a:t>
            </a:r>
            <a:r>
              <a:rPr lang="et-EE" sz="1200" dirty="0" smtClean="0"/>
              <a:t> esitamise kuupäev (</a:t>
            </a:r>
            <a:r>
              <a:rPr lang="et-EE" sz="1200" dirty="0" err="1" smtClean="0"/>
              <a:t>PRIAsse</a:t>
            </a:r>
            <a:r>
              <a:rPr lang="et-EE" sz="1200" dirty="0" smtClean="0"/>
              <a:t> jõuab taotlus pärast KTG kinnitust)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1617" y="4292366"/>
            <a:ext cx="3587842" cy="2825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t-EE" sz="1200" dirty="0" smtClean="0"/>
              <a:t>Valida liisinguandja(d), kui plaanitakse kasutada liisingut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460209" y="5508501"/>
            <a:ext cx="539329" cy="35582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371977" y="5508501"/>
            <a:ext cx="1080120" cy="35582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4787801" y="1932255"/>
            <a:ext cx="586864" cy="33588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3563665" y="3224694"/>
            <a:ext cx="576064" cy="414034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2411537" y="4433655"/>
            <a:ext cx="709918" cy="28275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168997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84573"/>
            <a:ext cx="8999538" cy="4871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2567" y="3272536"/>
            <a:ext cx="2811658" cy="2954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t-EE" sz="1200" dirty="0" smtClean="0"/>
              <a:t>Töökoht peab olema taandatud täistööajale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8244185" y="5148461"/>
            <a:ext cx="720080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688632" y="5148461"/>
            <a:ext cx="1259409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3501" y="1390272"/>
            <a:ext cx="3275633" cy="4985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t-EE" sz="1200" dirty="0" smtClean="0"/>
              <a:t>Sihtvaldkonnad leiab  taotleja strateegia meetmelehtedelt. Infot küsida </a:t>
            </a:r>
            <a:r>
              <a:rPr lang="et-EE" sz="1200" dirty="0" err="1" smtClean="0"/>
              <a:t>KTGst</a:t>
            </a:r>
            <a:r>
              <a:rPr lang="et-EE" sz="1200" dirty="0" smtClean="0"/>
              <a:t>!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3995713" y="1548061"/>
            <a:ext cx="457788" cy="2802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5003825" y="3384915"/>
            <a:ext cx="788742" cy="25137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12930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6" y="806333"/>
            <a:ext cx="8999538" cy="52278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5913" y="2196133"/>
            <a:ext cx="2843584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t-EE" sz="1200" dirty="0" smtClean="0"/>
              <a:t>Kui tegemist on ühisprojektiga, siis tuleb valida ka ühisprojekti tüüp. </a:t>
            </a:r>
          </a:p>
          <a:p>
            <a:pPr algn="r"/>
            <a:r>
              <a:rPr lang="et-EE" sz="1200" dirty="0" smtClean="0"/>
              <a:t>Valida saab mitu osapoolt, vajutades ja all hoides klaviatuuril Ctrl-nuppu ning hiirega nimele klikkides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5435872" y="3060229"/>
            <a:ext cx="360041" cy="36004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192618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4925"/>
            <a:ext cx="8999538" cy="64506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3625" y="1548061"/>
            <a:ext cx="4355753" cy="4985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t-EE" sz="1200" dirty="0" smtClean="0"/>
              <a:t>Täidetakse näiteks piiriülese koostööprojekti ettevalmistava projekti korra</a:t>
            </a:r>
            <a:r>
              <a:rPr lang="et-EE" sz="1100" dirty="0" smtClean="0"/>
              <a:t>l</a:t>
            </a:r>
            <a:endParaRPr lang="et-EE" sz="1200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3094261" y="5724525"/>
            <a:ext cx="3456384" cy="3600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23905" y="6300589"/>
            <a:ext cx="1368152" cy="35698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316193" y="6300589"/>
            <a:ext cx="683345" cy="35698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3851697" y="2046659"/>
            <a:ext cx="576064" cy="43750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120442" y="2046659"/>
            <a:ext cx="4303" cy="1298873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327048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0778"/>
            <a:ext cx="8999538" cy="57589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8100169" y="5220469"/>
            <a:ext cx="899369" cy="4320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3834854" y="4788421"/>
            <a:ext cx="4714999" cy="2954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t-EE" sz="1200" dirty="0"/>
              <a:t>Dokumendi pealkiri peaks võimalikult täpselt kirjeldama dokumendi sisu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7452097" y="5088849"/>
            <a:ext cx="648072" cy="289791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310967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20" y="0"/>
            <a:ext cx="8924697" cy="68405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899369" y="0"/>
            <a:ext cx="936104" cy="32392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4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64416"/>
            <a:ext cx="8999538" cy="39117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7092057" y="4500389"/>
            <a:ext cx="1907481" cy="3600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691457" y="4860429"/>
            <a:ext cx="792088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0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004" y="0"/>
            <a:ext cx="7349530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113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69" y="995713"/>
            <a:ext cx="8923184" cy="56166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131617" y="4500389"/>
            <a:ext cx="864096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291857" y="4464385"/>
            <a:ext cx="2520280" cy="3600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5369" y="2844205"/>
            <a:ext cx="1077216" cy="4320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473" y="361693"/>
            <a:ext cx="3866764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3200" dirty="0" smtClean="0"/>
              <a:t>Taotleja vaade e-</a:t>
            </a:r>
            <a:r>
              <a:rPr lang="et-EE" sz="3200" dirty="0" err="1" smtClean="0"/>
              <a:t>PRIAs</a:t>
            </a:r>
            <a:endParaRPr lang="et-EE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356025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313" y="1118500"/>
            <a:ext cx="8353018" cy="51796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281" y="280462"/>
            <a:ext cx="8496944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800" dirty="0" smtClean="0"/>
              <a:t>Allkirjastatud, pooleliolevad</a:t>
            </a:r>
            <a:r>
              <a:rPr lang="et-EE" sz="2800" dirty="0"/>
              <a:t>, </a:t>
            </a:r>
            <a:r>
              <a:rPr lang="et-EE" sz="2800" dirty="0" smtClean="0"/>
              <a:t>tagasilükatud dokumendid</a:t>
            </a:r>
            <a:endParaRPr lang="en-US" sz="2800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2780684" y="1118500"/>
            <a:ext cx="936104" cy="3600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051497" y="1966103"/>
            <a:ext cx="576064" cy="21602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427761" y="2988221"/>
            <a:ext cx="648072" cy="21602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88595" y="2250829"/>
            <a:ext cx="1863101" cy="21602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020442" y="4860429"/>
            <a:ext cx="1310566" cy="21602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524105" y="5525177"/>
            <a:ext cx="792088" cy="21602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524105" y="5911683"/>
            <a:ext cx="576064" cy="21602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017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417" y="1539642"/>
            <a:ext cx="3124200" cy="790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3765" y="5942551"/>
            <a:ext cx="4191000" cy="723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361" y="499461"/>
            <a:ext cx="6984776" cy="599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3200" dirty="0" smtClean="0"/>
              <a:t>Poolelioleva taotluse kustutamine</a:t>
            </a:r>
            <a:endParaRPr lang="en-US" sz="3200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514177" y="1696311"/>
            <a:ext cx="914400" cy="3600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633" y="1705486"/>
            <a:ext cx="525658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Lehe all vasakus servas nupp „Tagasi“. Liikuda nii palju tagasi, kuni jõutakse LEADER taotluse täitmise esilehele.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263" y="3351751"/>
            <a:ext cx="8801100" cy="2590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6299969" y="6156573"/>
            <a:ext cx="720080" cy="3600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484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449" y="1268085"/>
            <a:ext cx="5438775" cy="1228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353" y="539457"/>
            <a:ext cx="792088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/>
              <a:t>Mida peab taotleja tagasilükatud taotlusega tegema?</a:t>
            </a: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5507881" y="2052117"/>
            <a:ext cx="792088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964" y="3566634"/>
            <a:ext cx="7623602" cy="2413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6448" y="2943726"/>
            <a:ext cx="6984776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400" dirty="0"/>
              <a:t>j</a:t>
            </a:r>
            <a:r>
              <a:rPr lang="et-EE" sz="2400" dirty="0" smtClean="0"/>
              <a:t>a siis…</a:t>
            </a:r>
            <a:endParaRPr lang="en-US" sz="2400" dirty="0" smtClean="0"/>
          </a:p>
        </p:txBody>
      </p:sp>
      <p:sp>
        <p:nvSpPr>
          <p:cNvPr id="8" name="Rectangle 7"/>
          <p:cNvSpPr/>
          <p:nvPr/>
        </p:nvSpPr>
        <p:spPr bwMode="auto">
          <a:xfrm>
            <a:off x="4571777" y="4716413"/>
            <a:ext cx="1440160" cy="3600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3345" y="5004445"/>
            <a:ext cx="720080" cy="1440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987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 dirty="0" smtClean="0"/>
          </a:p>
          <a:p>
            <a:endParaRPr lang="et-EE" dirty="0" smtClean="0"/>
          </a:p>
          <a:p>
            <a:r>
              <a:rPr lang="et-EE" dirty="0" smtClean="0"/>
              <a:t>leader@pria.ee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xmlns="" val="85478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377" y="762918"/>
            <a:ext cx="6696744" cy="10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91457" y="251917"/>
            <a:ext cx="6768752" cy="536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/>
              <a:t>e-PRIA seadistamine, sh meiliteavitused</a:t>
            </a:r>
            <a:endParaRPr lang="en-US" sz="2800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289" y="1476053"/>
            <a:ext cx="8496944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0042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329" y="1404045"/>
            <a:ext cx="7380089" cy="52973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0" y="4428381"/>
            <a:ext cx="8999538" cy="241215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0000">
                <a:srgbClr val="FFFFFF"/>
              </a:gs>
              <a:gs pos="100000">
                <a:schemeClr val="accent3">
                  <a:lumMod val="0"/>
                  <a:lumOff val="100000"/>
                  <a:alpha val="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t-EE" sz="1800" b="0" i="0" u="none" strike="noStrike" cap="none" normalizeH="0" baseline="0" smtClean="0">
              <a:ln>
                <a:noFill/>
              </a:ln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-1036" y="107902"/>
            <a:ext cx="8999538" cy="115212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4000"/>
                </a:schemeClr>
              </a:gs>
              <a:gs pos="28000">
                <a:srgbClr val="FFFFFF"/>
              </a:gs>
              <a:gs pos="100000">
                <a:schemeClr val="accent3"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t-EE" sz="1800" b="0" i="0" u="none" strike="noStrike" cap="none" normalizeH="0" baseline="0" smtClean="0">
              <a:ln>
                <a:noFill/>
              </a:ln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95" y="183903"/>
            <a:ext cx="8448675" cy="1000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267521" y="683965"/>
            <a:ext cx="864096" cy="4320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07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3192"/>
            <a:ext cx="8999538" cy="5934154"/>
          </a:xfrm>
          <a:prstGeom prst="rect">
            <a:avLst/>
          </a:prstGeom>
        </p:spPr>
      </p:pic>
      <p:sp>
        <p:nvSpPr>
          <p:cNvPr id="6" name="Line Callout 1 (No Border) 5"/>
          <p:cNvSpPr/>
          <p:nvPr/>
        </p:nvSpPr>
        <p:spPr bwMode="auto">
          <a:xfrm>
            <a:off x="5291857" y="1116013"/>
            <a:ext cx="2232248" cy="360040"/>
          </a:xfrm>
          <a:prstGeom prst="callout1">
            <a:avLst>
              <a:gd name="adj1" fmla="val 50831"/>
              <a:gd name="adj2" fmla="val -1813"/>
              <a:gd name="adj3" fmla="val 195374"/>
              <a:gd name="adj4" fmla="val -47004"/>
            </a:avLst>
          </a:prstGeom>
          <a:solidFill>
            <a:schemeClr val="accent4">
              <a:lumMod val="40000"/>
              <a:lumOff val="6000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t-EE" sz="1400" b="0" i="0" u="none" strike="noStrike" cap="none" normalizeH="0" baseline="0" dirty="0" smtClean="0">
                <a:ln>
                  <a:noFill/>
                </a:ln>
                <a:effectLst/>
                <a:latin typeface="Roboto Condensed" panose="02000000000000000000" pitchFamily="2" charset="0"/>
                <a:ea typeface="Microsoft YaHei" panose="020B0503020204020204" pitchFamily="34" charset="-122"/>
              </a:rPr>
              <a:t>Valida taotleja juriidiline vorm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059609" y="2268141"/>
            <a:ext cx="576064" cy="3600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2988221"/>
            <a:ext cx="2843585" cy="21602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8100169" y="5796533"/>
            <a:ext cx="899369" cy="21602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54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305" y="539949"/>
            <a:ext cx="7909396" cy="6056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493" y="2245609"/>
            <a:ext cx="2736304" cy="8371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t-EE" sz="1100" dirty="0" smtClean="0"/>
              <a:t>Kui </a:t>
            </a:r>
            <a:r>
              <a:rPr lang="et-EE" sz="1100" dirty="0"/>
              <a:t>taotleja on käibemaksukohustuslane, </a:t>
            </a:r>
            <a:r>
              <a:rPr lang="et-EE" sz="1100" dirty="0" smtClean="0"/>
              <a:t>tuleb märkida käibemaksukohustuslaseks</a:t>
            </a:r>
            <a:endParaRPr lang="en-US" sz="1100" dirty="0"/>
          </a:p>
          <a:p>
            <a:r>
              <a:rPr lang="et-EE" sz="1100" dirty="0"/>
              <a:t>registreerimise </a:t>
            </a:r>
            <a:r>
              <a:rPr lang="et-EE" sz="1100" dirty="0" smtClean="0"/>
              <a:t>number. Selle põhjal arvutab e-PRIA toetuse abikõlbliku maksumuse</a:t>
            </a:r>
            <a:endParaRPr lang="en-US" sz="11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915593" y="2412157"/>
            <a:ext cx="2592288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271539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669" y="1615281"/>
            <a:ext cx="8458200" cy="3609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39729" y="4500389"/>
            <a:ext cx="3744416" cy="6391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t-EE" sz="1100" dirty="0" smtClean="0"/>
              <a:t>Siia peab märkima „Jah“, kui soovib PRIA tehtud otsuseid e-postiga. </a:t>
            </a:r>
          </a:p>
          <a:p>
            <a:r>
              <a:rPr lang="et-EE" sz="1100" dirty="0" smtClean="0"/>
              <a:t>NB! Otsused saadetakse Kliendiregistris olevale aadressile!</a:t>
            </a:r>
            <a:endParaRPr lang="en-US" sz="1100" dirty="0" smtClean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6299969" y="4140349"/>
            <a:ext cx="864096" cy="36004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259093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5284"/>
            <a:ext cx="8999538" cy="60499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18602"/>
            <a:ext cx="766812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u="sng" dirty="0" smtClean="0">
                <a:solidFill>
                  <a:srgbClr val="FF0000"/>
                </a:solidFill>
              </a:rPr>
              <a:t>Koostööprojekt</a:t>
            </a:r>
            <a:r>
              <a:rPr lang="et-EE" dirty="0" smtClean="0">
                <a:solidFill>
                  <a:srgbClr val="FF0000"/>
                </a:solidFill>
              </a:rPr>
              <a:t> on LEADER kohalike tegevusgruppide vahel (st taotlejaks on alati kohalik tegevusgrupp). Mitte segi ajada ühisprojektiga !</a:t>
            </a:r>
          </a:p>
        </p:txBody>
      </p:sp>
    </p:spTree>
    <p:extLst>
      <p:ext uri="{BB962C8B-B14F-4D97-AF65-F5344CB8AC3E}">
        <p14:creationId xmlns:p14="http://schemas.microsoft.com/office/powerpoint/2010/main" xmlns="" val="15120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6115"/>
            <a:ext cx="8999538" cy="5057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48041" y="476589"/>
            <a:ext cx="1800200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t-EE" sz="1000" dirty="0" smtClean="0"/>
              <a:t>Siit valida kohalik tegevusgrupp, </a:t>
            </a:r>
            <a:r>
              <a:rPr lang="et-EE" sz="1000" u="sng" dirty="0" smtClean="0"/>
              <a:t>kellele</a:t>
            </a:r>
            <a:r>
              <a:rPr lang="et-EE" sz="1000" dirty="0" smtClean="0"/>
              <a:t> taotlus esitatakse</a:t>
            </a:r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 bwMode="auto">
          <a:xfrm flipH="1">
            <a:off x="5939929" y="692033"/>
            <a:ext cx="1008112" cy="216604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6101582" y="2373418"/>
            <a:ext cx="1854571" cy="6001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t-EE" sz="1000" dirty="0" smtClean="0"/>
              <a:t>Kohaliku tegevusgrupi strateegia meetme nimetus ja number, mille raames taotlus esitatakse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5003825" y="2717970"/>
            <a:ext cx="1097757" cy="206891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611337" y="1286433"/>
            <a:ext cx="184731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t-EE" dirty="0" smtClean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82817" y="4305381"/>
            <a:ext cx="1436465" cy="9364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t-EE" sz="1050" dirty="0" smtClean="0"/>
              <a:t>Täidetakse</a:t>
            </a:r>
            <a:r>
              <a:rPr lang="et-EE" sz="1000" dirty="0" smtClean="0"/>
              <a:t> kui tegemist on ehitamise või parendamisega ning kui ehitis (sh rajatis) on ehitisregistrisse kantud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18755" y="4276013"/>
            <a:ext cx="1167881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t-EE" sz="1000" dirty="0"/>
              <a:t>Toetuse </a:t>
            </a:r>
            <a:r>
              <a:rPr lang="et-EE" sz="1000" dirty="0" smtClean="0"/>
              <a:t>% arvutab </a:t>
            </a:r>
          </a:p>
          <a:p>
            <a:r>
              <a:rPr lang="et-EE" sz="1000" dirty="0" smtClean="0"/>
              <a:t>e-PRIA </a:t>
            </a:r>
            <a:r>
              <a:rPr lang="et-EE" sz="1000" dirty="0"/>
              <a:t>vastavalt sisestatud toetuse summale ja abikõlblikule maksumusele</a:t>
            </a:r>
            <a:endParaRPr lang="et-EE" sz="10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5939929" y="4186869"/>
            <a:ext cx="1414947" cy="16051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t-EE" sz="1000" dirty="0"/>
              <a:t>Täidetakse kui investeering või tegevus on püsivalt seotud kindla asukohaga  </a:t>
            </a:r>
            <a:r>
              <a:rPr lang="et-EE" sz="1000" dirty="0" smtClean="0"/>
              <a:t>(kasutamiseks </a:t>
            </a:r>
            <a:r>
              <a:rPr lang="et-EE" sz="1000" dirty="0"/>
              <a:t>vajalik ka õiguslik alus), nt ehitamine/parendamine, seadmete paigaldamine hoonesse jne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8297199" y="3916196"/>
            <a:ext cx="683345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6671" y="4207030"/>
            <a:ext cx="2012188" cy="17743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t-EE" sz="1000" dirty="0" smtClean="0"/>
              <a:t>Eelarvelised tegevused tuleks ühele reale sisestada (nt üritused, ehitus). </a:t>
            </a:r>
          </a:p>
          <a:p>
            <a:endParaRPr lang="et-EE" sz="1000" dirty="0" smtClean="0"/>
          </a:p>
          <a:p>
            <a:r>
              <a:rPr lang="et-EE" sz="1000" dirty="0" smtClean="0"/>
              <a:t>Üheliigilised investeeringud ühele reale.</a:t>
            </a:r>
          </a:p>
          <a:p>
            <a:endParaRPr lang="et-EE" sz="1000" dirty="0" smtClean="0"/>
          </a:p>
          <a:p>
            <a:r>
              <a:rPr lang="et-EE" sz="1000" dirty="0" smtClean="0"/>
              <a:t>Kui </a:t>
            </a:r>
            <a:r>
              <a:rPr lang="en-US" sz="1000" dirty="0" smtClean="0"/>
              <a:t>taotle</a:t>
            </a:r>
            <a:r>
              <a:rPr lang="et-EE" sz="1000" dirty="0" smtClean="0"/>
              <a:t>takse</a:t>
            </a:r>
            <a:r>
              <a:rPr lang="en-US" sz="1000" dirty="0" smtClean="0"/>
              <a:t> </a:t>
            </a:r>
            <a:r>
              <a:rPr lang="en-US" sz="1000" dirty="0"/>
              <a:t>toetust asjale või teenusele, mis on kantud võrdlushindade kataloogi, </a:t>
            </a:r>
            <a:r>
              <a:rPr lang="et-EE" sz="1000" dirty="0" smtClean="0"/>
              <a:t>tuleb siia märkida hinnakataloogi kood!</a:t>
            </a:r>
            <a:endParaRPr lang="en-US" sz="1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-3265" y="4277550"/>
            <a:ext cx="799334" cy="5894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t-EE" sz="1000" dirty="0"/>
              <a:t>Valida nimekirjast </a:t>
            </a:r>
            <a:r>
              <a:rPr lang="et-EE" sz="1000" dirty="0" smtClean="0"/>
              <a:t>tegevuse liik</a:t>
            </a:r>
            <a:endParaRPr lang="en-US" sz="1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941547" y="2993123"/>
            <a:ext cx="2611156" cy="6001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t-EE" sz="1000" dirty="0"/>
              <a:t>Kui kontaktandmete </a:t>
            </a:r>
            <a:r>
              <a:rPr lang="et-EE" sz="1000" dirty="0" smtClean="0"/>
              <a:t>kuvale on sisestatud </a:t>
            </a:r>
            <a:r>
              <a:rPr lang="et-EE" sz="1000" dirty="0"/>
              <a:t>käibemaksukohustuslase </a:t>
            </a:r>
            <a:r>
              <a:rPr lang="et-EE" sz="1000" dirty="0" smtClean="0"/>
              <a:t>nr, </a:t>
            </a:r>
            <a:r>
              <a:rPr lang="et-EE" sz="1000" dirty="0"/>
              <a:t>arvutab e-PRIA abikõlbliku maksumuse käibemaksuta summalt.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84549" y="1303502"/>
            <a:ext cx="2323332" cy="6001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t-EE" sz="1000" dirty="0"/>
              <a:t>Kasutusloa peab saama üldjuhul kahe aasta jooksul arvates toetuse määramise otsusest.</a:t>
            </a:r>
            <a:endParaRPr lang="en-US" sz="1000" dirty="0" smtClean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>
            <a:off x="4044919" y="1852883"/>
            <a:ext cx="186078" cy="425119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696700" y="3906864"/>
            <a:ext cx="219006" cy="37068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 flipH="1" flipV="1">
            <a:off x="1885280" y="3889143"/>
            <a:ext cx="98450" cy="315085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3724660" y="3556506"/>
            <a:ext cx="997934" cy="35035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5507881" y="3952810"/>
            <a:ext cx="1048388" cy="321141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 flipV="1">
            <a:off x="7000293" y="3866894"/>
            <a:ext cx="338440" cy="319975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/>
          <p:nvPr/>
        </p:nvCxnSpPr>
        <p:spPr bwMode="auto">
          <a:xfrm flipV="1">
            <a:off x="7812137" y="3941985"/>
            <a:ext cx="298275" cy="371222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2573561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arrow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solidFill>
          <a:srgbClr val="00B8FF"/>
        </a:solidFill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FF0000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-PRIA koolitus" id="{633A0964-94BC-4B43-893B-E33D1AFCAC0C}" vid="{9230045E-8EDA-4CC6-B69B-9F1E5EAF2A6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1FB47C5B2B0DA4C91A986CA517B62CA" ma:contentTypeVersion="1" ma:contentTypeDescription="Loo uus dokument" ma:contentTypeScope="" ma:versionID="1564c1badd9bcd36cd9aef390cc8da5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c926de5e5f41f829bf8f2b35a75182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astamise alguskuupäev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Ajastamise lõppkuupäev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36A73E-DA97-4307-8FA5-19B104DDB802}">
  <ds:schemaRefs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D0F07003-C574-4240-BC1E-DA4A5151A8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3882D9-4C4D-4CF2-AF25-13FDE8C646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e-PRIA osa</Template>
  <TotalTime>0</TotalTime>
  <Words>495</Words>
  <Application>Microsoft Office PowerPoint</Application>
  <PresentationFormat>Custom</PresentationFormat>
  <Paragraphs>70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LEADER projektitaotluse esitamine e-PRIAs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2015-11-11T06:05:06Z</dcterms:created>
  <dcterms:modified xsi:type="dcterms:W3CDTF">2016-04-27T14:21:10Z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0x010100F1FB47C5B2B0DA4C91A986CA517B62CA</vt:lpwstr>
  </property>
</Properties>
</file>