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diagrams/layout4.xml" ContentType="application/vnd.openxmlformats-officedocument.drawingml.diagramLayout+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diagrams/drawing1.xml" ContentType="application/vnd.ms-office.drawingml.diagramDrawing+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diagrams/quickStyle1.xml" ContentType="application/vnd.openxmlformats-officedocument.drawingml.diagramStyle+xml"/>
  <Override PartName="/ppt/notesSlides/notesSlide37.xml" ContentType="application/vnd.openxmlformats-officedocument.presentationml.notesSlide+xml"/>
  <Default Extension="jpeg" ContentType="image/jpeg"/>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347" r:id="rId2"/>
    <p:sldId id="293" r:id="rId3"/>
    <p:sldId id="294" r:id="rId4"/>
    <p:sldId id="295" r:id="rId5"/>
    <p:sldId id="296" r:id="rId6"/>
    <p:sldId id="337" r:id="rId7"/>
    <p:sldId id="297" r:id="rId8"/>
    <p:sldId id="298" r:id="rId9"/>
    <p:sldId id="299" r:id="rId10"/>
    <p:sldId id="300" r:id="rId11"/>
    <p:sldId id="322" r:id="rId12"/>
    <p:sldId id="301" r:id="rId13"/>
    <p:sldId id="302" r:id="rId14"/>
    <p:sldId id="303" r:id="rId15"/>
    <p:sldId id="304" r:id="rId16"/>
    <p:sldId id="305" r:id="rId17"/>
    <p:sldId id="344" r:id="rId18"/>
    <p:sldId id="308" r:id="rId19"/>
    <p:sldId id="314" r:id="rId20"/>
    <p:sldId id="315" r:id="rId21"/>
    <p:sldId id="316" r:id="rId22"/>
    <p:sldId id="319" r:id="rId23"/>
    <p:sldId id="321" r:id="rId24"/>
    <p:sldId id="309" r:id="rId25"/>
    <p:sldId id="310" r:id="rId26"/>
    <p:sldId id="312" r:id="rId27"/>
    <p:sldId id="313" r:id="rId28"/>
    <p:sldId id="311" r:id="rId29"/>
    <p:sldId id="320" r:id="rId30"/>
    <p:sldId id="307" r:id="rId31"/>
    <p:sldId id="306" r:id="rId32"/>
    <p:sldId id="318" r:id="rId33"/>
    <p:sldId id="342" r:id="rId34"/>
    <p:sldId id="349" r:id="rId35"/>
    <p:sldId id="350" r:id="rId36"/>
    <p:sldId id="324" r:id="rId37"/>
    <p:sldId id="345" r:id="rId38"/>
    <p:sldId id="351" r:id="rId39"/>
    <p:sldId id="327" r:id="rId40"/>
    <p:sldId id="328" r:id="rId41"/>
    <p:sldId id="329" r:id="rId42"/>
    <p:sldId id="338" r:id="rId43"/>
    <p:sldId id="339" r:id="rId44"/>
    <p:sldId id="352" r:id="rId45"/>
    <p:sldId id="340" r:id="rId46"/>
    <p:sldId id="343" r:id="rId47"/>
    <p:sldId id="341" r:id="rId48"/>
    <p:sldId id="326" r:id="rId49"/>
    <p:sldId id="325" r:id="rId50"/>
    <p:sldId id="330" r:id="rId51"/>
    <p:sldId id="331" r:id="rId52"/>
    <p:sldId id="333" r:id="rId53"/>
    <p:sldId id="332" r:id="rId54"/>
    <p:sldId id="336" r:id="rId55"/>
    <p:sldId id="334" r:id="rId56"/>
    <p:sldId id="335" r:id="rId57"/>
    <p:sldId id="346" r:id="rId58"/>
    <p:sldId id="317" r:id="rId59"/>
    <p:sldId id="348" r:id="rId60"/>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66CC"/>
    <a:srgbClr val="ECECEC"/>
    <a:srgbClr val="E4E4E4"/>
    <a:srgbClr val="DCDCD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0411" autoAdjust="0"/>
    <p:restoredTop sz="58869" autoAdjust="0"/>
  </p:normalViewPr>
  <p:slideViewPr>
    <p:cSldViewPr>
      <p:cViewPr>
        <p:scale>
          <a:sx n="60" d="100"/>
          <a:sy n="60" d="100"/>
        </p:scale>
        <p:origin x="-1410" y="654"/>
      </p:cViewPr>
      <p:guideLst>
        <p:guide orient="horz" pos="2160"/>
        <p:guide pos="2880"/>
      </p:guideLst>
    </p:cSldViewPr>
  </p:slideViewPr>
  <p:outlineViewPr>
    <p:cViewPr>
      <p:scale>
        <a:sx n="33" d="100"/>
        <a:sy n="33" d="100"/>
      </p:scale>
      <p:origin x="0" y="2214"/>
    </p:cViewPr>
  </p:outlineViewPr>
  <p:notesTextViewPr>
    <p:cViewPr>
      <p:scale>
        <a:sx n="1" d="1"/>
        <a:sy n="1" d="1"/>
      </p:scale>
      <p:origin x="0" y="0"/>
    </p:cViewPr>
  </p:notesTextViewPr>
  <p:sorterViewPr>
    <p:cViewPr>
      <p:scale>
        <a:sx n="130" d="100"/>
        <a:sy n="130" d="100"/>
      </p:scale>
      <p:origin x="0" y="3552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3702C7-9E9A-4B7D-827F-56846A1037A2}" type="doc">
      <dgm:prSet loTypeId="urn:microsoft.com/office/officeart/2005/8/layout/hierarchy4" loCatId="list" qsTypeId="urn:microsoft.com/office/officeart/2005/8/quickstyle/3d2" qsCatId="3D" csTypeId="urn:microsoft.com/office/officeart/2005/8/colors/accent6_1" csCatId="accent6" phldr="1"/>
      <dgm:spPr/>
      <dgm:t>
        <a:bodyPr/>
        <a:lstStyle/>
        <a:p>
          <a:endParaRPr lang="et-EE"/>
        </a:p>
      </dgm:t>
    </dgm:pt>
    <dgm:pt modelId="{A0D58F07-2434-4DD1-9DF0-1EA1B4112D39}">
      <dgm:prSet phldrT="[Text]" custT="1"/>
      <dgm:spPr/>
      <dgm:t>
        <a:bodyPr/>
        <a:lstStyle/>
        <a:p>
          <a:pPr defTabSz="1244600">
            <a:lnSpc>
              <a:spcPct val="90000"/>
            </a:lnSpc>
            <a:spcBef>
              <a:spcPct val="0"/>
            </a:spcBef>
            <a:spcAft>
              <a:spcPct val="35000"/>
            </a:spcAft>
          </a:pPr>
          <a:r>
            <a:rPr lang="et-EE" sz="2800" b="1" dirty="0" smtClean="0">
              <a:solidFill>
                <a:schemeClr val="tx1"/>
              </a:solidFill>
            </a:rPr>
            <a:t>PERSONALIKULU</a:t>
          </a:r>
        </a:p>
        <a:p>
          <a:pPr defTabSz="1244600">
            <a:lnSpc>
              <a:spcPct val="90000"/>
            </a:lnSpc>
            <a:spcBef>
              <a:spcPct val="0"/>
            </a:spcBef>
            <a:spcAft>
              <a:spcPct val="35000"/>
            </a:spcAft>
          </a:pPr>
          <a:r>
            <a:rPr lang="et-EE" sz="1800" dirty="0" smtClean="0">
              <a:solidFill>
                <a:schemeClr val="tx1"/>
              </a:solidFill>
            </a:rPr>
            <a:t>projektijuhi või eksperdi tasu vastavalt töölepingule, töövõtu- või käsunduslepingule, </a:t>
          </a:r>
        </a:p>
        <a:p>
          <a:pPr defTabSz="1244600">
            <a:lnSpc>
              <a:spcPct val="90000"/>
            </a:lnSpc>
            <a:spcBef>
              <a:spcPct val="0"/>
            </a:spcBef>
            <a:spcAft>
              <a:spcPct val="35000"/>
            </a:spcAft>
          </a:pPr>
          <a:r>
            <a:rPr lang="et-EE" sz="1800" dirty="0" smtClean="0">
              <a:solidFill>
                <a:schemeClr val="tx1"/>
              </a:solidFill>
            </a:rPr>
            <a:t>sh seadusest tulenevad maksud ja maksed      </a:t>
          </a:r>
          <a:endParaRPr lang="et-EE" sz="1800" dirty="0">
            <a:solidFill>
              <a:schemeClr val="tx1"/>
            </a:solidFill>
          </a:endParaRPr>
        </a:p>
      </dgm:t>
    </dgm:pt>
    <dgm:pt modelId="{CBBA9F13-8CB4-4176-AAB5-0DBF4847A40C}" type="parTrans" cxnId="{EBD73885-8814-40FA-948F-DB0B8AD1F305}">
      <dgm:prSet/>
      <dgm:spPr/>
      <dgm:t>
        <a:bodyPr/>
        <a:lstStyle/>
        <a:p>
          <a:endParaRPr lang="et-EE">
            <a:solidFill>
              <a:schemeClr val="tx1"/>
            </a:solidFill>
          </a:endParaRPr>
        </a:p>
      </dgm:t>
    </dgm:pt>
    <dgm:pt modelId="{79E03807-5421-43C8-B082-5A728EB970F4}" type="sibTrans" cxnId="{EBD73885-8814-40FA-948F-DB0B8AD1F305}">
      <dgm:prSet/>
      <dgm:spPr/>
      <dgm:t>
        <a:bodyPr/>
        <a:lstStyle/>
        <a:p>
          <a:endParaRPr lang="et-EE">
            <a:solidFill>
              <a:schemeClr val="tx1"/>
            </a:solidFill>
          </a:endParaRPr>
        </a:p>
      </dgm:t>
    </dgm:pt>
    <dgm:pt modelId="{38759A58-E4AE-45C1-BC2C-C8A563632D18}">
      <dgm:prSet phldrT="[Text]" custT="1"/>
      <dgm:spPr/>
      <dgm:t>
        <a:bodyPr/>
        <a:lstStyle/>
        <a:p>
          <a:r>
            <a:rPr lang="et-EE" sz="1800" b="1" dirty="0" smtClean="0">
              <a:solidFill>
                <a:schemeClr val="tx1"/>
              </a:solidFill>
            </a:rPr>
            <a:t>PROJEKTIJUHTIMINE</a:t>
          </a:r>
          <a:r>
            <a:rPr lang="et-EE" sz="1800" dirty="0" smtClean="0">
              <a:solidFill>
                <a:schemeClr val="tx1"/>
              </a:solidFill>
            </a:rPr>
            <a:t>, v.a.</a:t>
          </a:r>
          <a:br>
            <a:rPr lang="et-EE" sz="1800" dirty="0" smtClean="0">
              <a:solidFill>
                <a:schemeClr val="tx1"/>
              </a:solidFill>
            </a:rPr>
          </a:br>
          <a:r>
            <a:rPr lang="et-EE" sz="1800" dirty="0" smtClean="0">
              <a:solidFill>
                <a:schemeClr val="tx1"/>
              </a:solidFill>
            </a:rPr>
            <a:t>KOV ja riigimuuseum</a:t>
          </a:r>
        </a:p>
        <a:p>
          <a:r>
            <a:rPr lang="et-EE" sz="1800" dirty="0" smtClean="0">
              <a:solidFill>
                <a:schemeClr val="tx1"/>
              </a:solidFill>
            </a:rPr>
            <a:t>§31 lg1 p16</a:t>
          </a:r>
          <a:endParaRPr lang="et-EE" sz="1800" dirty="0">
            <a:solidFill>
              <a:schemeClr val="tx1"/>
            </a:solidFill>
          </a:endParaRPr>
        </a:p>
      </dgm:t>
    </dgm:pt>
    <dgm:pt modelId="{50FA1508-2747-4763-8DAD-D1E2A6C7CDF1}" type="parTrans" cxnId="{5E674932-4083-4847-BC95-E12BD75D7A47}">
      <dgm:prSet/>
      <dgm:spPr/>
      <dgm:t>
        <a:bodyPr/>
        <a:lstStyle/>
        <a:p>
          <a:endParaRPr lang="et-EE">
            <a:solidFill>
              <a:schemeClr val="tx1"/>
            </a:solidFill>
          </a:endParaRPr>
        </a:p>
      </dgm:t>
    </dgm:pt>
    <dgm:pt modelId="{88A55F19-7F64-4A16-A947-F8183ECF007B}" type="sibTrans" cxnId="{5E674932-4083-4847-BC95-E12BD75D7A47}">
      <dgm:prSet/>
      <dgm:spPr/>
      <dgm:t>
        <a:bodyPr/>
        <a:lstStyle/>
        <a:p>
          <a:endParaRPr lang="et-EE">
            <a:solidFill>
              <a:schemeClr val="tx1"/>
            </a:solidFill>
          </a:endParaRPr>
        </a:p>
      </dgm:t>
    </dgm:pt>
    <dgm:pt modelId="{CC0C605E-9ED4-4205-8BE9-D204C972E4C2}">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t-EE" sz="1700" b="1" dirty="0" smtClean="0">
              <a:solidFill>
                <a:schemeClr val="tx1"/>
              </a:solidFill>
            </a:rPr>
            <a:t>TOETUST EI SAA projektijuhi brutotunnitasu, mis ületab 10 eurot ja </a:t>
          </a:r>
        </a:p>
        <a:p>
          <a:pPr marL="0" marR="0" indent="0" defTabSz="914400" eaLnBrk="1" fontAlgn="auto" latinLnBrk="0" hangingPunct="1">
            <a:lnSpc>
              <a:spcPct val="100000"/>
            </a:lnSpc>
            <a:spcBef>
              <a:spcPts val="0"/>
            </a:spcBef>
            <a:spcAft>
              <a:spcPts val="0"/>
            </a:spcAft>
            <a:buClrTx/>
            <a:buSzTx/>
            <a:buFontTx/>
            <a:buNone/>
            <a:tabLst/>
            <a:defRPr/>
          </a:pPr>
          <a:r>
            <a:rPr lang="et-EE" sz="1700" dirty="0" smtClean="0">
              <a:solidFill>
                <a:schemeClr val="tx1"/>
              </a:solidFill>
            </a:rPr>
            <a:t>projektijuhtimisega seotud </a:t>
          </a:r>
          <a:r>
            <a:rPr lang="et-EE" sz="1700" b="1" dirty="0" smtClean="0">
              <a:solidFill>
                <a:schemeClr val="tx1"/>
              </a:solidFill>
            </a:rPr>
            <a:t>personalikulu kokku, mis ületab 20 % </a:t>
          </a:r>
          <a:r>
            <a:rPr lang="et-EE" sz="1700" dirty="0" smtClean="0">
              <a:solidFill>
                <a:schemeClr val="tx1"/>
              </a:solidFill>
            </a:rPr>
            <a:t>projekti abikõlblikest mitte-investeeringutega seotud  kuludest. Personalikulule võib juurde taotleda  kaudset kulu 15%.                   </a:t>
          </a:r>
          <a:r>
            <a:rPr lang="et-EE" sz="1700" b="0" dirty="0" smtClean="0">
              <a:solidFill>
                <a:schemeClr val="tx1"/>
              </a:solidFill>
            </a:rPr>
            <a:t>§31 lg1 p9</a:t>
          </a:r>
          <a:endParaRPr lang="et-EE" sz="1700" dirty="0">
            <a:solidFill>
              <a:schemeClr val="tx1"/>
            </a:solidFill>
          </a:endParaRPr>
        </a:p>
      </dgm:t>
    </dgm:pt>
    <dgm:pt modelId="{E290C5D6-B8FD-48FC-8272-FF881C566305}" type="parTrans" cxnId="{B3E40A2F-2496-4061-BFB1-AE78176B56B0}">
      <dgm:prSet/>
      <dgm:spPr/>
      <dgm:t>
        <a:bodyPr/>
        <a:lstStyle/>
        <a:p>
          <a:endParaRPr lang="et-EE">
            <a:solidFill>
              <a:schemeClr val="tx1"/>
            </a:solidFill>
          </a:endParaRPr>
        </a:p>
      </dgm:t>
    </dgm:pt>
    <dgm:pt modelId="{89CC403D-4F59-4BCD-A372-62F123A25699}" type="sibTrans" cxnId="{B3E40A2F-2496-4061-BFB1-AE78176B56B0}">
      <dgm:prSet/>
      <dgm:spPr/>
      <dgm:t>
        <a:bodyPr/>
        <a:lstStyle/>
        <a:p>
          <a:endParaRPr lang="et-EE">
            <a:solidFill>
              <a:schemeClr val="tx1"/>
            </a:solidFill>
          </a:endParaRPr>
        </a:p>
      </dgm:t>
    </dgm:pt>
    <dgm:pt modelId="{22FA5544-DAFE-4B00-9EBF-6AC3F853C3FC}">
      <dgm:prSet phldrT="[Text]" custT="1"/>
      <dgm:spPr/>
      <dgm:t>
        <a:bodyPr/>
        <a:lstStyle/>
        <a:p>
          <a:r>
            <a:rPr lang="et-EE" sz="1800" b="1" dirty="0" smtClean="0">
              <a:solidFill>
                <a:schemeClr val="tx1"/>
              </a:solidFill>
            </a:rPr>
            <a:t>EKSPERDID</a:t>
          </a:r>
          <a:endParaRPr lang="et-EE" sz="1800" b="1" dirty="0">
            <a:solidFill>
              <a:schemeClr val="tx1"/>
            </a:solidFill>
          </a:endParaRPr>
        </a:p>
      </dgm:t>
    </dgm:pt>
    <dgm:pt modelId="{BFCD9737-3E5E-4BC8-BC24-D721968F5021}" type="parTrans" cxnId="{80CFC4CD-B902-442B-BE05-A04B5952D8D0}">
      <dgm:prSet/>
      <dgm:spPr/>
      <dgm:t>
        <a:bodyPr/>
        <a:lstStyle/>
        <a:p>
          <a:endParaRPr lang="et-EE">
            <a:solidFill>
              <a:schemeClr val="tx1"/>
            </a:solidFill>
          </a:endParaRPr>
        </a:p>
      </dgm:t>
    </dgm:pt>
    <dgm:pt modelId="{63A13C84-25ED-4FEB-BF9E-DD79781AFBCC}" type="sibTrans" cxnId="{80CFC4CD-B902-442B-BE05-A04B5952D8D0}">
      <dgm:prSet/>
      <dgm:spPr/>
      <dgm:t>
        <a:bodyPr/>
        <a:lstStyle/>
        <a:p>
          <a:endParaRPr lang="et-EE">
            <a:solidFill>
              <a:schemeClr val="tx1"/>
            </a:solidFill>
          </a:endParaRPr>
        </a:p>
      </dgm:t>
    </dgm:pt>
    <dgm:pt modelId="{1C83EE5E-A5FA-4D0B-9740-8F5935D25C26}">
      <dgm:prSet phldrT="[Text]" custT="1"/>
      <dgm:spPr/>
      <dgm:t>
        <a:bodyPr/>
        <a:lstStyle/>
        <a:p>
          <a:r>
            <a:rPr lang="et-EE" sz="1700" b="1" dirty="0" smtClean="0">
              <a:solidFill>
                <a:schemeClr val="tx1"/>
              </a:solidFill>
            </a:rPr>
            <a:t>TOETUST EI SAA</a:t>
          </a:r>
          <a:r>
            <a:rPr lang="et-EE" sz="1700" dirty="0" smtClean="0">
              <a:solidFill>
                <a:schemeClr val="tx1"/>
              </a:solidFill>
            </a:rPr>
            <a:t>, kui tegemist on KOV-i või riigiasutuse või hallatava asutuse ametniku / töötajaga, </a:t>
          </a:r>
          <a:r>
            <a:rPr lang="et-EE" sz="1700" b="1" dirty="0" smtClean="0">
              <a:solidFill>
                <a:schemeClr val="tx1"/>
              </a:solidFill>
            </a:rPr>
            <a:t>kellele on projektiga sarnased tööülesanded </a:t>
          </a:r>
        </a:p>
        <a:p>
          <a:r>
            <a:rPr lang="et-EE" sz="1700" b="0" dirty="0" smtClean="0">
              <a:solidFill>
                <a:schemeClr val="tx1"/>
              </a:solidFill>
            </a:rPr>
            <a:t>§31 lg1 p9</a:t>
          </a:r>
          <a:endParaRPr lang="et-EE" sz="1700" b="1" dirty="0">
            <a:solidFill>
              <a:schemeClr val="tx1"/>
            </a:solidFill>
          </a:endParaRPr>
        </a:p>
      </dgm:t>
    </dgm:pt>
    <dgm:pt modelId="{2092BD36-97F2-4B10-BBC6-5F600670B63B}" type="parTrans" cxnId="{321E5F71-5F56-4A10-B36F-BA91D7595B03}">
      <dgm:prSet/>
      <dgm:spPr/>
      <dgm:t>
        <a:bodyPr/>
        <a:lstStyle/>
        <a:p>
          <a:endParaRPr lang="et-EE">
            <a:solidFill>
              <a:schemeClr val="tx1"/>
            </a:solidFill>
          </a:endParaRPr>
        </a:p>
      </dgm:t>
    </dgm:pt>
    <dgm:pt modelId="{FDA49E26-65A5-4B4C-95AC-D8DA10596851}" type="sibTrans" cxnId="{321E5F71-5F56-4A10-B36F-BA91D7595B03}">
      <dgm:prSet/>
      <dgm:spPr/>
      <dgm:t>
        <a:bodyPr/>
        <a:lstStyle/>
        <a:p>
          <a:endParaRPr lang="et-EE">
            <a:solidFill>
              <a:schemeClr val="tx1"/>
            </a:solidFill>
          </a:endParaRPr>
        </a:p>
      </dgm:t>
    </dgm:pt>
    <dgm:pt modelId="{EEF369AD-5BE0-415D-96BB-5E54B4B422E9}">
      <dgm:prSet custT="1"/>
      <dgm:spPr/>
      <dgm:t>
        <a:bodyPr/>
        <a:lstStyle/>
        <a:p>
          <a:r>
            <a:rPr lang="et-EE" sz="1700" b="1" dirty="0" smtClean="0">
              <a:solidFill>
                <a:schemeClr val="tx1"/>
              </a:solidFill>
            </a:rPr>
            <a:t>TOETUST EI SAA</a:t>
          </a:r>
          <a:r>
            <a:rPr lang="et-EE" sz="1700" dirty="0" smtClean="0">
              <a:solidFill>
                <a:schemeClr val="tx1"/>
              </a:solidFill>
            </a:rPr>
            <a:t>, kui tegemist on KOV-i või riigiasutuse või hallatava asutuse ametniku / töötajaga, </a:t>
          </a:r>
          <a:r>
            <a:rPr lang="et-EE" sz="1700" b="1" dirty="0" smtClean="0">
              <a:solidFill>
                <a:schemeClr val="tx1"/>
              </a:solidFill>
            </a:rPr>
            <a:t>kellel   on projektiga sarnased tööülesanded </a:t>
          </a:r>
        </a:p>
        <a:p>
          <a:r>
            <a:rPr lang="et-EE" sz="1700" b="0" dirty="0" smtClean="0">
              <a:solidFill>
                <a:schemeClr val="tx1"/>
              </a:solidFill>
            </a:rPr>
            <a:t>§31 lg1 p9</a:t>
          </a:r>
          <a:endParaRPr lang="et-EE" sz="1700" b="1" dirty="0" smtClean="0">
            <a:solidFill>
              <a:schemeClr val="tx1"/>
            </a:solidFill>
          </a:endParaRPr>
        </a:p>
      </dgm:t>
    </dgm:pt>
    <dgm:pt modelId="{C182B9E9-2F80-4D66-85A6-08B9E7092D7C}" type="parTrans" cxnId="{46398E83-5BAE-494A-9DC8-38BA44E0E8AF}">
      <dgm:prSet/>
      <dgm:spPr/>
      <dgm:t>
        <a:bodyPr/>
        <a:lstStyle/>
        <a:p>
          <a:endParaRPr lang="et-EE">
            <a:solidFill>
              <a:schemeClr val="tx1"/>
            </a:solidFill>
          </a:endParaRPr>
        </a:p>
      </dgm:t>
    </dgm:pt>
    <dgm:pt modelId="{EEFC9F97-9B46-4016-9750-B75AA9B78ED6}" type="sibTrans" cxnId="{46398E83-5BAE-494A-9DC8-38BA44E0E8AF}">
      <dgm:prSet/>
      <dgm:spPr/>
      <dgm:t>
        <a:bodyPr/>
        <a:lstStyle/>
        <a:p>
          <a:endParaRPr lang="et-EE">
            <a:solidFill>
              <a:schemeClr val="tx1"/>
            </a:solidFill>
          </a:endParaRPr>
        </a:p>
      </dgm:t>
    </dgm:pt>
    <dgm:pt modelId="{3116C541-35F7-4292-9FCE-F3ABF3708428}" type="pres">
      <dgm:prSet presAssocID="{DD3702C7-9E9A-4B7D-827F-56846A1037A2}" presName="Name0" presStyleCnt="0">
        <dgm:presLayoutVars>
          <dgm:chPref val="1"/>
          <dgm:dir/>
          <dgm:animOne val="branch"/>
          <dgm:animLvl val="lvl"/>
          <dgm:resizeHandles/>
        </dgm:presLayoutVars>
      </dgm:prSet>
      <dgm:spPr/>
      <dgm:t>
        <a:bodyPr/>
        <a:lstStyle/>
        <a:p>
          <a:endParaRPr lang="et-EE"/>
        </a:p>
      </dgm:t>
    </dgm:pt>
    <dgm:pt modelId="{ED45C62C-4F68-41BA-BC4D-C52D8EC5B320}" type="pres">
      <dgm:prSet presAssocID="{A0D58F07-2434-4DD1-9DF0-1EA1B4112D39}" presName="vertOne" presStyleCnt="0"/>
      <dgm:spPr/>
    </dgm:pt>
    <dgm:pt modelId="{BA2DD4B0-0785-47B2-B5FD-799263D47F91}" type="pres">
      <dgm:prSet presAssocID="{A0D58F07-2434-4DD1-9DF0-1EA1B4112D39}" presName="txOne" presStyleLbl="node0" presStyleIdx="0" presStyleCnt="1" custScaleX="97673" custScaleY="53287" custLinFactNeighborX="788" custLinFactNeighborY="61841">
        <dgm:presLayoutVars>
          <dgm:chPref val="3"/>
        </dgm:presLayoutVars>
      </dgm:prSet>
      <dgm:spPr/>
      <dgm:t>
        <a:bodyPr/>
        <a:lstStyle/>
        <a:p>
          <a:endParaRPr lang="et-EE"/>
        </a:p>
      </dgm:t>
    </dgm:pt>
    <dgm:pt modelId="{8517AC3C-4DF6-488E-A6D2-D6BAB5DD57C2}" type="pres">
      <dgm:prSet presAssocID="{A0D58F07-2434-4DD1-9DF0-1EA1B4112D39}" presName="parTransOne" presStyleCnt="0"/>
      <dgm:spPr/>
    </dgm:pt>
    <dgm:pt modelId="{383F7496-12F6-43CD-B3DA-3406048DA78A}" type="pres">
      <dgm:prSet presAssocID="{A0D58F07-2434-4DD1-9DF0-1EA1B4112D39}" presName="horzOne" presStyleCnt="0"/>
      <dgm:spPr/>
    </dgm:pt>
    <dgm:pt modelId="{C1C2DB2E-C590-46D4-8B83-99DAF413E08A}" type="pres">
      <dgm:prSet presAssocID="{38759A58-E4AE-45C1-BC2C-C8A563632D18}" presName="vertTwo" presStyleCnt="0"/>
      <dgm:spPr/>
    </dgm:pt>
    <dgm:pt modelId="{0E19660A-ADCF-40FA-BBCD-6340EDEBDCD0}" type="pres">
      <dgm:prSet presAssocID="{38759A58-E4AE-45C1-BC2C-C8A563632D18}" presName="txTwo" presStyleLbl="node2" presStyleIdx="0" presStyleCnt="2" custScaleX="94725" custScaleY="41515">
        <dgm:presLayoutVars>
          <dgm:chPref val="3"/>
        </dgm:presLayoutVars>
      </dgm:prSet>
      <dgm:spPr/>
      <dgm:t>
        <a:bodyPr/>
        <a:lstStyle/>
        <a:p>
          <a:endParaRPr lang="et-EE"/>
        </a:p>
      </dgm:t>
    </dgm:pt>
    <dgm:pt modelId="{36D53950-16B2-4F5C-8B99-FC1AC059A03E}" type="pres">
      <dgm:prSet presAssocID="{38759A58-E4AE-45C1-BC2C-C8A563632D18}" presName="parTransTwo" presStyleCnt="0"/>
      <dgm:spPr/>
    </dgm:pt>
    <dgm:pt modelId="{D74158C0-BD97-43BB-8413-FABE3A9DFCB0}" type="pres">
      <dgm:prSet presAssocID="{38759A58-E4AE-45C1-BC2C-C8A563632D18}" presName="horzTwo" presStyleCnt="0"/>
      <dgm:spPr/>
    </dgm:pt>
    <dgm:pt modelId="{229FF8CA-2E93-4B72-BA82-A9503739BE46}" type="pres">
      <dgm:prSet presAssocID="{CC0C605E-9ED4-4205-8BE9-D204C972E4C2}" presName="vertThree" presStyleCnt="0"/>
      <dgm:spPr/>
    </dgm:pt>
    <dgm:pt modelId="{659C0E04-CF5E-4F12-99D5-32D83F468833}" type="pres">
      <dgm:prSet presAssocID="{CC0C605E-9ED4-4205-8BE9-D204C972E4C2}" presName="txThree" presStyleLbl="node3" presStyleIdx="0" presStyleCnt="3" custScaleX="97496" custScaleY="101717" custLinFactNeighborX="3882">
        <dgm:presLayoutVars>
          <dgm:chPref val="3"/>
        </dgm:presLayoutVars>
      </dgm:prSet>
      <dgm:spPr/>
      <dgm:t>
        <a:bodyPr/>
        <a:lstStyle/>
        <a:p>
          <a:endParaRPr lang="et-EE"/>
        </a:p>
      </dgm:t>
    </dgm:pt>
    <dgm:pt modelId="{89590586-09AA-4D5A-8481-D7E3DB37CEC7}" type="pres">
      <dgm:prSet presAssocID="{CC0C605E-9ED4-4205-8BE9-D204C972E4C2}" presName="horzThree" presStyleCnt="0"/>
      <dgm:spPr/>
    </dgm:pt>
    <dgm:pt modelId="{2ECD67C0-4B80-45BA-B40B-CE106EE9D491}" type="pres">
      <dgm:prSet presAssocID="{89CC403D-4F59-4BCD-A372-62F123A25699}" presName="sibSpaceThree" presStyleCnt="0"/>
      <dgm:spPr/>
    </dgm:pt>
    <dgm:pt modelId="{DF78B8D0-ADAC-4B91-8230-2FA79C38906C}" type="pres">
      <dgm:prSet presAssocID="{EEF369AD-5BE0-415D-96BB-5E54B4B422E9}" presName="vertThree" presStyleCnt="0"/>
      <dgm:spPr/>
    </dgm:pt>
    <dgm:pt modelId="{817EE812-1C5B-450F-928A-0A0A3994916B}" type="pres">
      <dgm:prSet presAssocID="{EEF369AD-5BE0-415D-96BB-5E54B4B422E9}" presName="txThree" presStyleLbl="node3" presStyleIdx="1" presStyleCnt="3" custScaleX="64675" custLinFactNeighborX="5175">
        <dgm:presLayoutVars>
          <dgm:chPref val="3"/>
        </dgm:presLayoutVars>
      </dgm:prSet>
      <dgm:spPr/>
      <dgm:t>
        <a:bodyPr/>
        <a:lstStyle/>
        <a:p>
          <a:endParaRPr lang="et-EE"/>
        </a:p>
      </dgm:t>
    </dgm:pt>
    <dgm:pt modelId="{A7C47C69-17F3-450D-87F4-222A36BCE2DA}" type="pres">
      <dgm:prSet presAssocID="{EEF369AD-5BE0-415D-96BB-5E54B4B422E9}" presName="horzThree" presStyleCnt="0"/>
      <dgm:spPr/>
    </dgm:pt>
    <dgm:pt modelId="{8C27C77E-D5CA-41E9-A305-AD638BCA45C1}" type="pres">
      <dgm:prSet presAssocID="{88A55F19-7F64-4A16-A947-F8183ECF007B}" presName="sibSpaceTwo" presStyleCnt="0"/>
      <dgm:spPr/>
    </dgm:pt>
    <dgm:pt modelId="{24461B92-D6A1-4B39-9452-C235314ADD67}" type="pres">
      <dgm:prSet presAssocID="{22FA5544-DAFE-4B00-9EBF-6AC3F853C3FC}" presName="vertTwo" presStyleCnt="0"/>
      <dgm:spPr/>
    </dgm:pt>
    <dgm:pt modelId="{D70DDB04-1D0F-48D1-A751-BB5483182833}" type="pres">
      <dgm:prSet presAssocID="{22FA5544-DAFE-4B00-9EBF-6AC3F853C3FC}" presName="txTwo" presStyleLbl="node2" presStyleIdx="1" presStyleCnt="2" custScaleY="42225" custLinFactNeighborX="1734" custLinFactNeighborY="-3570">
        <dgm:presLayoutVars>
          <dgm:chPref val="3"/>
        </dgm:presLayoutVars>
      </dgm:prSet>
      <dgm:spPr/>
      <dgm:t>
        <a:bodyPr/>
        <a:lstStyle/>
        <a:p>
          <a:endParaRPr lang="et-EE"/>
        </a:p>
      </dgm:t>
    </dgm:pt>
    <dgm:pt modelId="{C93AFCD9-C17C-489A-9DF2-A68FDFB79334}" type="pres">
      <dgm:prSet presAssocID="{22FA5544-DAFE-4B00-9EBF-6AC3F853C3FC}" presName="parTransTwo" presStyleCnt="0"/>
      <dgm:spPr/>
    </dgm:pt>
    <dgm:pt modelId="{5B4CCA54-C830-4B36-A4A5-FD42EAA1DB54}" type="pres">
      <dgm:prSet presAssocID="{22FA5544-DAFE-4B00-9EBF-6AC3F853C3FC}" presName="horzTwo" presStyleCnt="0"/>
      <dgm:spPr/>
    </dgm:pt>
    <dgm:pt modelId="{798B4FD2-DE42-4561-9867-4710EDF0FBCF}" type="pres">
      <dgm:prSet presAssocID="{1C83EE5E-A5FA-4D0B-9740-8F5935D25C26}" presName="vertThree" presStyleCnt="0"/>
      <dgm:spPr/>
    </dgm:pt>
    <dgm:pt modelId="{8575751E-2D8C-47A2-B63D-C99060C9BC45}" type="pres">
      <dgm:prSet presAssocID="{1C83EE5E-A5FA-4D0B-9740-8F5935D25C26}" presName="txThree" presStyleLbl="node3" presStyleIdx="2" presStyleCnt="3" custScaleX="90232" custLinFactNeighborX="852">
        <dgm:presLayoutVars>
          <dgm:chPref val="3"/>
        </dgm:presLayoutVars>
      </dgm:prSet>
      <dgm:spPr/>
      <dgm:t>
        <a:bodyPr/>
        <a:lstStyle/>
        <a:p>
          <a:endParaRPr lang="et-EE"/>
        </a:p>
      </dgm:t>
    </dgm:pt>
    <dgm:pt modelId="{149E9695-8203-41EC-BC93-C2775CB99599}" type="pres">
      <dgm:prSet presAssocID="{1C83EE5E-A5FA-4D0B-9740-8F5935D25C26}" presName="horzThree" presStyleCnt="0"/>
      <dgm:spPr/>
    </dgm:pt>
  </dgm:ptLst>
  <dgm:cxnLst>
    <dgm:cxn modelId="{EBD73885-8814-40FA-948F-DB0B8AD1F305}" srcId="{DD3702C7-9E9A-4B7D-827F-56846A1037A2}" destId="{A0D58F07-2434-4DD1-9DF0-1EA1B4112D39}" srcOrd="0" destOrd="0" parTransId="{CBBA9F13-8CB4-4176-AAB5-0DBF4847A40C}" sibTransId="{79E03807-5421-43C8-B082-5A728EB970F4}"/>
    <dgm:cxn modelId="{5E4E80F1-560C-43A8-8707-1EC9A9DF891D}" type="presOf" srcId="{DD3702C7-9E9A-4B7D-827F-56846A1037A2}" destId="{3116C541-35F7-4292-9FCE-F3ABF3708428}" srcOrd="0" destOrd="0" presId="urn:microsoft.com/office/officeart/2005/8/layout/hierarchy4"/>
    <dgm:cxn modelId="{46398E83-5BAE-494A-9DC8-38BA44E0E8AF}" srcId="{38759A58-E4AE-45C1-BC2C-C8A563632D18}" destId="{EEF369AD-5BE0-415D-96BB-5E54B4B422E9}" srcOrd="1" destOrd="0" parTransId="{C182B9E9-2F80-4D66-85A6-08B9E7092D7C}" sibTransId="{EEFC9F97-9B46-4016-9750-B75AA9B78ED6}"/>
    <dgm:cxn modelId="{4A392D8F-BDEB-499C-B51F-467AB9749937}" type="presOf" srcId="{38759A58-E4AE-45C1-BC2C-C8A563632D18}" destId="{0E19660A-ADCF-40FA-BBCD-6340EDEBDCD0}" srcOrd="0" destOrd="0" presId="urn:microsoft.com/office/officeart/2005/8/layout/hierarchy4"/>
    <dgm:cxn modelId="{B3E40A2F-2496-4061-BFB1-AE78176B56B0}" srcId="{38759A58-E4AE-45C1-BC2C-C8A563632D18}" destId="{CC0C605E-9ED4-4205-8BE9-D204C972E4C2}" srcOrd="0" destOrd="0" parTransId="{E290C5D6-B8FD-48FC-8272-FF881C566305}" sibTransId="{89CC403D-4F59-4BCD-A372-62F123A25699}"/>
    <dgm:cxn modelId="{321E5F71-5F56-4A10-B36F-BA91D7595B03}" srcId="{22FA5544-DAFE-4B00-9EBF-6AC3F853C3FC}" destId="{1C83EE5E-A5FA-4D0B-9740-8F5935D25C26}" srcOrd="0" destOrd="0" parTransId="{2092BD36-97F2-4B10-BBC6-5F600670B63B}" sibTransId="{FDA49E26-65A5-4B4C-95AC-D8DA10596851}"/>
    <dgm:cxn modelId="{5A6D57DF-D538-4432-A654-A6F4417A57A8}" type="presOf" srcId="{EEF369AD-5BE0-415D-96BB-5E54B4B422E9}" destId="{817EE812-1C5B-450F-928A-0A0A3994916B}" srcOrd="0" destOrd="0" presId="urn:microsoft.com/office/officeart/2005/8/layout/hierarchy4"/>
    <dgm:cxn modelId="{80CFC4CD-B902-442B-BE05-A04B5952D8D0}" srcId="{A0D58F07-2434-4DD1-9DF0-1EA1B4112D39}" destId="{22FA5544-DAFE-4B00-9EBF-6AC3F853C3FC}" srcOrd="1" destOrd="0" parTransId="{BFCD9737-3E5E-4BC8-BC24-D721968F5021}" sibTransId="{63A13C84-25ED-4FEB-BF9E-DD79781AFBCC}"/>
    <dgm:cxn modelId="{F89DCAEB-D63A-4CED-9B4B-7E871B7DF645}" type="presOf" srcId="{1C83EE5E-A5FA-4D0B-9740-8F5935D25C26}" destId="{8575751E-2D8C-47A2-B63D-C99060C9BC45}" srcOrd="0" destOrd="0" presId="urn:microsoft.com/office/officeart/2005/8/layout/hierarchy4"/>
    <dgm:cxn modelId="{10506570-BE11-4F82-8952-084C74AF2AF9}" type="presOf" srcId="{22FA5544-DAFE-4B00-9EBF-6AC3F853C3FC}" destId="{D70DDB04-1D0F-48D1-A751-BB5483182833}" srcOrd="0" destOrd="0" presId="urn:microsoft.com/office/officeart/2005/8/layout/hierarchy4"/>
    <dgm:cxn modelId="{5E674932-4083-4847-BC95-E12BD75D7A47}" srcId="{A0D58F07-2434-4DD1-9DF0-1EA1B4112D39}" destId="{38759A58-E4AE-45C1-BC2C-C8A563632D18}" srcOrd="0" destOrd="0" parTransId="{50FA1508-2747-4763-8DAD-D1E2A6C7CDF1}" sibTransId="{88A55F19-7F64-4A16-A947-F8183ECF007B}"/>
    <dgm:cxn modelId="{D5B7C608-F659-4571-BCFD-01E8C7FAA97C}" type="presOf" srcId="{A0D58F07-2434-4DD1-9DF0-1EA1B4112D39}" destId="{BA2DD4B0-0785-47B2-B5FD-799263D47F91}" srcOrd="0" destOrd="0" presId="urn:microsoft.com/office/officeart/2005/8/layout/hierarchy4"/>
    <dgm:cxn modelId="{6A683B17-48E6-403A-BAA9-270925AA2FF1}" type="presOf" srcId="{CC0C605E-9ED4-4205-8BE9-D204C972E4C2}" destId="{659C0E04-CF5E-4F12-99D5-32D83F468833}" srcOrd="0" destOrd="0" presId="urn:microsoft.com/office/officeart/2005/8/layout/hierarchy4"/>
    <dgm:cxn modelId="{10B189B3-F16F-4943-B99E-321A6B7663A2}" type="presParOf" srcId="{3116C541-35F7-4292-9FCE-F3ABF3708428}" destId="{ED45C62C-4F68-41BA-BC4D-C52D8EC5B320}" srcOrd="0" destOrd="0" presId="urn:microsoft.com/office/officeart/2005/8/layout/hierarchy4"/>
    <dgm:cxn modelId="{4A682D4E-2A28-4969-A6A0-39D141AC5F01}" type="presParOf" srcId="{ED45C62C-4F68-41BA-BC4D-C52D8EC5B320}" destId="{BA2DD4B0-0785-47B2-B5FD-799263D47F91}" srcOrd="0" destOrd="0" presId="urn:microsoft.com/office/officeart/2005/8/layout/hierarchy4"/>
    <dgm:cxn modelId="{E731154C-D801-4FC5-BB23-25C7558013A0}" type="presParOf" srcId="{ED45C62C-4F68-41BA-BC4D-C52D8EC5B320}" destId="{8517AC3C-4DF6-488E-A6D2-D6BAB5DD57C2}" srcOrd="1" destOrd="0" presId="urn:microsoft.com/office/officeart/2005/8/layout/hierarchy4"/>
    <dgm:cxn modelId="{DAF8AA39-1946-4E49-A264-FA3F47907456}" type="presParOf" srcId="{ED45C62C-4F68-41BA-BC4D-C52D8EC5B320}" destId="{383F7496-12F6-43CD-B3DA-3406048DA78A}" srcOrd="2" destOrd="0" presId="urn:microsoft.com/office/officeart/2005/8/layout/hierarchy4"/>
    <dgm:cxn modelId="{3115EC96-DE46-468B-8133-2F3BEFA5CDE3}" type="presParOf" srcId="{383F7496-12F6-43CD-B3DA-3406048DA78A}" destId="{C1C2DB2E-C590-46D4-8B83-99DAF413E08A}" srcOrd="0" destOrd="0" presId="urn:microsoft.com/office/officeart/2005/8/layout/hierarchy4"/>
    <dgm:cxn modelId="{25ED15CC-095E-451E-8385-6B277008EF86}" type="presParOf" srcId="{C1C2DB2E-C590-46D4-8B83-99DAF413E08A}" destId="{0E19660A-ADCF-40FA-BBCD-6340EDEBDCD0}" srcOrd="0" destOrd="0" presId="urn:microsoft.com/office/officeart/2005/8/layout/hierarchy4"/>
    <dgm:cxn modelId="{86F61C18-B943-46BC-86F9-5DA1B2881FF0}" type="presParOf" srcId="{C1C2DB2E-C590-46D4-8B83-99DAF413E08A}" destId="{36D53950-16B2-4F5C-8B99-FC1AC059A03E}" srcOrd="1" destOrd="0" presId="urn:microsoft.com/office/officeart/2005/8/layout/hierarchy4"/>
    <dgm:cxn modelId="{0114BBC8-DA39-4537-8A36-40598A0087F8}" type="presParOf" srcId="{C1C2DB2E-C590-46D4-8B83-99DAF413E08A}" destId="{D74158C0-BD97-43BB-8413-FABE3A9DFCB0}" srcOrd="2" destOrd="0" presId="urn:microsoft.com/office/officeart/2005/8/layout/hierarchy4"/>
    <dgm:cxn modelId="{C4D121B1-E6BB-4E2C-BE9A-26A377953BB7}" type="presParOf" srcId="{D74158C0-BD97-43BB-8413-FABE3A9DFCB0}" destId="{229FF8CA-2E93-4B72-BA82-A9503739BE46}" srcOrd="0" destOrd="0" presId="urn:microsoft.com/office/officeart/2005/8/layout/hierarchy4"/>
    <dgm:cxn modelId="{50F566F3-6860-4D46-8DE3-5B441BD09FA7}" type="presParOf" srcId="{229FF8CA-2E93-4B72-BA82-A9503739BE46}" destId="{659C0E04-CF5E-4F12-99D5-32D83F468833}" srcOrd="0" destOrd="0" presId="urn:microsoft.com/office/officeart/2005/8/layout/hierarchy4"/>
    <dgm:cxn modelId="{D91AD485-2890-44A2-A799-B7396354D678}" type="presParOf" srcId="{229FF8CA-2E93-4B72-BA82-A9503739BE46}" destId="{89590586-09AA-4D5A-8481-D7E3DB37CEC7}" srcOrd="1" destOrd="0" presId="urn:microsoft.com/office/officeart/2005/8/layout/hierarchy4"/>
    <dgm:cxn modelId="{AFCCE68C-AADC-4538-ABA5-6C275FED5327}" type="presParOf" srcId="{D74158C0-BD97-43BB-8413-FABE3A9DFCB0}" destId="{2ECD67C0-4B80-45BA-B40B-CE106EE9D491}" srcOrd="1" destOrd="0" presId="urn:microsoft.com/office/officeart/2005/8/layout/hierarchy4"/>
    <dgm:cxn modelId="{6E0FD8F0-CF35-4580-8E1E-09B77A9F05A6}" type="presParOf" srcId="{D74158C0-BD97-43BB-8413-FABE3A9DFCB0}" destId="{DF78B8D0-ADAC-4B91-8230-2FA79C38906C}" srcOrd="2" destOrd="0" presId="urn:microsoft.com/office/officeart/2005/8/layout/hierarchy4"/>
    <dgm:cxn modelId="{ABCAC77F-34A4-4835-8845-70B8DFA8ABAE}" type="presParOf" srcId="{DF78B8D0-ADAC-4B91-8230-2FA79C38906C}" destId="{817EE812-1C5B-450F-928A-0A0A3994916B}" srcOrd="0" destOrd="0" presId="urn:microsoft.com/office/officeart/2005/8/layout/hierarchy4"/>
    <dgm:cxn modelId="{F24AB21E-6C95-45F1-83C8-D21D5311A1E0}" type="presParOf" srcId="{DF78B8D0-ADAC-4B91-8230-2FA79C38906C}" destId="{A7C47C69-17F3-450D-87F4-222A36BCE2DA}" srcOrd="1" destOrd="0" presId="urn:microsoft.com/office/officeart/2005/8/layout/hierarchy4"/>
    <dgm:cxn modelId="{E687A95C-6EE8-412B-97E3-2D638057FB00}" type="presParOf" srcId="{383F7496-12F6-43CD-B3DA-3406048DA78A}" destId="{8C27C77E-D5CA-41E9-A305-AD638BCA45C1}" srcOrd="1" destOrd="0" presId="urn:microsoft.com/office/officeart/2005/8/layout/hierarchy4"/>
    <dgm:cxn modelId="{89A65D5E-9FE9-4901-B3F1-F93D96F8FBCF}" type="presParOf" srcId="{383F7496-12F6-43CD-B3DA-3406048DA78A}" destId="{24461B92-D6A1-4B39-9452-C235314ADD67}" srcOrd="2" destOrd="0" presId="urn:microsoft.com/office/officeart/2005/8/layout/hierarchy4"/>
    <dgm:cxn modelId="{4E863EF2-E85E-4FC5-B275-BF5B9CA7A0DF}" type="presParOf" srcId="{24461B92-D6A1-4B39-9452-C235314ADD67}" destId="{D70DDB04-1D0F-48D1-A751-BB5483182833}" srcOrd="0" destOrd="0" presId="urn:microsoft.com/office/officeart/2005/8/layout/hierarchy4"/>
    <dgm:cxn modelId="{B6621B4E-BAA9-4498-BC5C-498120507FB0}" type="presParOf" srcId="{24461B92-D6A1-4B39-9452-C235314ADD67}" destId="{C93AFCD9-C17C-489A-9DF2-A68FDFB79334}" srcOrd="1" destOrd="0" presId="urn:microsoft.com/office/officeart/2005/8/layout/hierarchy4"/>
    <dgm:cxn modelId="{B101ECF4-6CD7-4081-8DED-6ADF02CD9B3B}" type="presParOf" srcId="{24461B92-D6A1-4B39-9452-C235314ADD67}" destId="{5B4CCA54-C830-4B36-A4A5-FD42EAA1DB54}" srcOrd="2" destOrd="0" presId="urn:microsoft.com/office/officeart/2005/8/layout/hierarchy4"/>
    <dgm:cxn modelId="{F0AAF324-90A5-4C6D-ABCC-3B545A62A15A}" type="presParOf" srcId="{5B4CCA54-C830-4B36-A4A5-FD42EAA1DB54}" destId="{798B4FD2-DE42-4561-9867-4710EDF0FBCF}" srcOrd="0" destOrd="0" presId="urn:microsoft.com/office/officeart/2005/8/layout/hierarchy4"/>
    <dgm:cxn modelId="{84625785-FEA3-4959-827A-265F26426E93}" type="presParOf" srcId="{798B4FD2-DE42-4561-9867-4710EDF0FBCF}" destId="{8575751E-2D8C-47A2-B63D-C99060C9BC45}" srcOrd="0" destOrd="0" presId="urn:microsoft.com/office/officeart/2005/8/layout/hierarchy4"/>
    <dgm:cxn modelId="{D9417737-6810-40C8-84E2-467E81AE6CFC}" type="presParOf" srcId="{798B4FD2-DE42-4561-9867-4710EDF0FBCF}" destId="{149E9695-8203-41EC-BC93-C2775CB99599}"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3B17C1-4819-465F-AF8C-F3DDDBDFA0CD}" type="doc">
      <dgm:prSet loTypeId="urn:microsoft.com/office/officeart/2005/8/layout/pyramid3" loCatId="pyramid" qsTypeId="urn:microsoft.com/office/officeart/2005/8/quickstyle/3d2" qsCatId="3D" csTypeId="urn:microsoft.com/office/officeart/2005/8/colors/accent0_1" csCatId="mainScheme" phldr="1"/>
      <dgm:spPr/>
    </dgm:pt>
    <dgm:pt modelId="{01797ACF-33CD-4EE2-8F2F-B5994F0A3C6F}">
      <dgm:prSet phldrT="[Text]" custT="1"/>
      <dgm:spPr/>
      <dgm:t>
        <a:bodyPr/>
        <a:lstStyle/>
        <a:p>
          <a:pPr algn="ctr">
            <a:spcBef>
              <a:spcPts val="600"/>
            </a:spcBef>
          </a:pPr>
          <a:r>
            <a:rPr lang="et-EE" sz="1800" b="1" dirty="0" smtClean="0"/>
            <a:t>ETTEVÕTJA, MTÜ ja SA</a:t>
          </a:r>
          <a:br>
            <a:rPr lang="et-EE" sz="1800" b="1" dirty="0" smtClean="0"/>
          </a:br>
          <a:r>
            <a:rPr lang="et-EE" sz="1800" b="1" dirty="0" smtClean="0"/>
            <a:t>ühis-, teadmussiirde või koostööprojekti</a:t>
          </a:r>
          <a:br>
            <a:rPr lang="et-EE" sz="1800" b="1" dirty="0" smtClean="0"/>
          </a:br>
          <a:r>
            <a:rPr lang="et-EE" sz="1800" b="1" dirty="0" smtClean="0"/>
            <a:t>PROJEKTIJUHTIMISE OTSENE PERSONALIKULU</a:t>
          </a:r>
          <a:r>
            <a:rPr lang="et-EE" sz="1600" b="1" dirty="0" smtClean="0"/>
            <a:t/>
          </a:r>
          <a:br>
            <a:rPr lang="et-EE" sz="1600" b="1" dirty="0" smtClean="0"/>
          </a:br>
          <a:endParaRPr lang="et-EE" sz="1600" b="1" dirty="0" smtClean="0"/>
        </a:p>
        <a:p>
          <a:pPr algn="ctr">
            <a:spcBef>
              <a:spcPct val="0"/>
            </a:spcBef>
          </a:pPr>
          <a:r>
            <a:rPr lang="et-EE" sz="1500" dirty="0" smtClean="0"/>
            <a:t>tegevusi elluviiva projektijuhi tööjõukulud (töötasu, lisatasu, preemia, puhkusetasu või puhkusetoetus, mis on kooskõlas samasisulise töö eest makstava palgataseme või töötasuga), töölepingu lõpetamise ja muu seadusest tulenev hüvitis, seadusest tulenevad maksud ja maksed punktides, sh sotsiaalmaks, töötuskindlustusmakse ja haigushüvitise tööandjapoolne osa , füüsilise isikuga sõlmitud töövõtu- või käsunduslepingu alusel makstav tasu ning sellelt tasult arvestatud sotsiaalmaks ja töötuskindlustusmakse</a:t>
          </a:r>
          <a:endParaRPr lang="et-EE" sz="1500" dirty="0"/>
        </a:p>
      </dgm:t>
    </dgm:pt>
    <dgm:pt modelId="{F6CBCE9C-9933-434A-A8A8-3CB49CE13E3E}" type="parTrans" cxnId="{91EEEEA8-ABF6-4D57-883F-A42B88305A4A}">
      <dgm:prSet/>
      <dgm:spPr/>
      <dgm:t>
        <a:bodyPr/>
        <a:lstStyle/>
        <a:p>
          <a:endParaRPr lang="et-EE"/>
        </a:p>
      </dgm:t>
    </dgm:pt>
    <dgm:pt modelId="{7BCA4051-2E62-40C0-B8F6-0315C549939B}" type="sibTrans" cxnId="{91EEEEA8-ABF6-4D57-883F-A42B88305A4A}">
      <dgm:prSet/>
      <dgm:spPr/>
      <dgm:t>
        <a:bodyPr/>
        <a:lstStyle/>
        <a:p>
          <a:endParaRPr lang="et-EE"/>
        </a:p>
      </dgm:t>
    </dgm:pt>
    <dgm:pt modelId="{86FF220C-E210-49DB-8727-84AD785FC4FE}">
      <dgm:prSet phldrT="[Text]" custT="1"/>
      <dgm:spPr/>
      <dgm:t>
        <a:bodyPr/>
        <a:lstStyle/>
        <a:p>
          <a:pPr algn="ctr"/>
          <a:r>
            <a:rPr lang="et-EE" sz="1800" b="1" dirty="0" smtClean="0">
              <a:solidFill>
                <a:srgbClr val="FF0000"/>
              </a:solidFill>
            </a:rPr>
            <a:t>UUS!</a:t>
          </a:r>
          <a:r>
            <a:rPr lang="et-EE" sz="1800" dirty="0" smtClean="0"/>
            <a:t> </a:t>
          </a:r>
          <a:r>
            <a:rPr lang="et-EE" sz="1800" b="1" dirty="0" smtClean="0"/>
            <a:t>15% kaudseteks kuludeks</a:t>
          </a:r>
        </a:p>
      </dgm:t>
    </dgm:pt>
    <dgm:pt modelId="{05199DD0-90D6-4652-AA1B-FA9E1AFBA7A7}" type="parTrans" cxnId="{D43FF9B5-CAFC-43F9-88C0-E065F6365C70}">
      <dgm:prSet/>
      <dgm:spPr/>
      <dgm:t>
        <a:bodyPr/>
        <a:lstStyle/>
        <a:p>
          <a:endParaRPr lang="et-EE"/>
        </a:p>
      </dgm:t>
    </dgm:pt>
    <dgm:pt modelId="{9DCD82D7-FB85-4EAB-8665-B51537423ADE}" type="sibTrans" cxnId="{D43FF9B5-CAFC-43F9-88C0-E065F6365C70}">
      <dgm:prSet/>
      <dgm:spPr/>
      <dgm:t>
        <a:bodyPr/>
        <a:lstStyle/>
        <a:p>
          <a:endParaRPr lang="et-EE"/>
        </a:p>
      </dgm:t>
    </dgm:pt>
    <dgm:pt modelId="{28E78B00-22BA-4D30-A83E-ED586FBC981C}">
      <dgm:prSet phldrT="[Text]" custT="1"/>
      <dgm:spPr/>
      <dgm:t>
        <a:bodyPr/>
        <a:lstStyle/>
        <a:p>
          <a:r>
            <a:rPr lang="et-EE" sz="1800" b="1" dirty="0" smtClean="0"/>
            <a:t>PROJEKTIJUHTIMISE KAUDSED KULUD</a:t>
          </a:r>
          <a:r>
            <a:rPr lang="et-EE" sz="1800" dirty="0" smtClean="0"/>
            <a:t/>
          </a:r>
          <a:br>
            <a:rPr lang="et-EE" sz="1800" dirty="0" smtClean="0"/>
          </a:br>
          <a:r>
            <a:rPr lang="et-EE" sz="1500" dirty="0" smtClean="0"/>
            <a:t>bürootarbed, sidekulud, infotehnoloogia kulud, projektijuhi tööruumi kulu ja sõidukulu, raamatupidamiskulud, toetatava tegevuse elluviimisega seotud pangakonto haldamise kulud, ülekandetasud</a:t>
          </a:r>
        </a:p>
        <a:p>
          <a:r>
            <a:rPr lang="et-EE" sz="1500" dirty="0" smtClean="0">
              <a:solidFill>
                <a:srgbClr val="FF0000"/>
              </a:solidFill>
            </a:rPr>
            <a:t>kaudsete kulude hüvitamise korral toetuse väljamaksmisel abikõlbliku kaudse kulu tegelikku maksumust ja tasumist ei tõendata ega kontrollita ning selline kulu ei kuulu hüvitamisele kuludokumendi alusel</a:t>
          </a:r>
        </a:p>
      </dgm:t>
    </dgm:pt>
    <dgm:pt modelId="{7AA3069C-F4CA-4321-8DA8-642A6D5B9819}" type="parTrans" cxnId="{549A3D79-84CC-46C3-B366-35928B9432CA}">
      <dgm:prSet/>
      <dgm:spPr/>
      <dgm:t>
        <a:bodyPr/>
        <a:lstStyle/>
        <a:p>
          <a:endParaRPr lang="et-EE"/>
        </a:p>
      </dgm:t>
    </dgm:pt>
    <dgm:pt modelId="{F3533DCB-9FDC-4E29-B73A-505EA6FECCD1}" type="sibTrans" cxnId="{549A3D79-84CC-46C3-B366-35928B9432CA}">
      <dgm:prSet/>
      <dgm:spPr/>
      <dgm:t>
        <a:bodyPr/>
        <a:lstStyle/>
        <a:p>
          <a:endParaRPr lang="et-EE"/>
        </a:p>
      </dgm:t>
    </dgm:pt>
    <dgm:pt modelId="{8FD1D95E-8086-4C79-A554-D761821189F3}" type="pres">
      <dgm:prSet presAssocID="{EA3B17C1-4819-465F-AF8C-F3DDDBDFA0CD}" presName="Name0" presStyleCnt="0">
        <dgm:presLayoutVars>
          <dgm:dir/>
          <dgm:animLvl val="lvl"/>
          <dgm:resizeHandles val="exact"/>
        </dgm:presLayoutVars>
      </dgm:prSet>
      <dgm:spPr/>
    </dgm:pt>
    <dgm:pt modelId="{15C8D13B-4088-4579-9556-D743B04A2765}" type="pres">
      <dgm:prSet presAssocID="{01797ACF-33CD-4EE2-8F2F-B5994F0A3C6F}" presName="Name8" presStyleCnt="0"/>
      <dgm:spPr/>
    </dgm:pt>
    <dgm:pt modelId="{401E2B2F-8E66-40B9-9C24-6871D3BAF3C8}" type="pres">
      <dgm:prSet presAssocID="{01797ACF-33CD-4EE2-8F2F-B5994F0A3C6F}" presName="level" presStyleLbl="node1" presStyleIdx="0" presStyleCnt="3">
        <dgm:presLayoutVars>
          <dgm:chMax val="1"/>
          <dgm:bulletEnabled val="1"/>
        </dgm:presLayoutVars>
      </dgm:prSet>
      <dgm:spPr/>
      <dgm:t>
        <a:bodyPr/>
        <a:lstStyle/>
        <a:p>
          <a:endParaRPr lang="et-EE"/>
        </a:p>
      </dgm:t>
    </dgm:pt>
    <dgm:pt modelId="{CD558709-3529-4301-9B6E-A6BC9EAF2F13}" type="pres">
      <dgm:prSet presAssocID="{01797ACF-33CD-4EE2-8F2F-B5994F0A3C6F}" presName="levelTx" presStyleLbl="revTx" presStyleIdx="0" presStyleCnt="0">
        <dgm:presLayoutVars>
          <dgm:chMax val="1"/>
          <dgm:bulletEnabled val="1"/>
        </dgm:presLayoutVars>
      </dgm:prSet>
      <dgm:spPr/>
      <dgm:t>
        <a:bodyPr/>
        <a:lstStyle/>
        <a:p>
          <a:endParaRPr lang="et-EE"/>
        </a:p>
      </dgm:t>
    </dgm:pt>
    <dgm:pt modelId="{EAD88B69-FAA9-45BB-891F-81BF7DCA47DF}" type="pres">
      <dgm:prSet presAssocID="{86FF220C-E210-49DB-8727-84AD785FC4FE}" presName="Name8" presStyleCnt="0"/>
      <dgm:spPr/>
    </dgm:pt>
    <dgm:pt modelId="{22B42119-D844-47C6-8518-0A29D1A16988}" type="pres">
      <dgm:prSet presAssocID="{86FF220C-E210-49DB-8727-84AD785FC4FE}" presName="level" presStyleLbl="node1" presStyleIdx="1" presStyleCnt="3" custScaleX="102306" custScaleY="15790">
        <dgm:presLayoutVars>
          <dgm:chMax val="1"/>
          <dgm:bulletEnabled val="1"/>
        </dgm:presLayoutVars>
      </dgm:prSet>
      <dgm:spPr/>
      <dgm:t>
        <a:bodyPr/>
        <a:lstStyle/>
        <a:p>
          <a:endParaRPr lang="et-EE"/>
        </a:p>
      </dgm:t>
    </dgm:pt>
    <dgm:pt modelId="{7CED8219-B4F2-48E5-9472-5DBD50C5871D}" type="pres">
      <dgm:prSet presAssocID="{86FF220C-E210-49DB-8727-84AD785FC4FE}" presName="levelTx" presStyleLbl="revTx" presStyleIdx="0" presStyleCnt="0">
        <dgm:presLayoutVars>
          <dgm:chMax val="1"/>
          <dgm:bulletEnabled val="1"/>
        </dgm:presLayoutVars>
      </dgm:prSet>
      <dgm:spPr/>
      <dgm:t>
        <a:bodyPr/>
        <a:lstStyle/>
        <a:p>
          <a:endParaRPr lang="et-EE"/>
        </a:p>
      </dgm:t>
    </dgm:pt>
    <dgm:pt modelId="{ABA54F08-F2F6-4ECD-ADFD-C19EE00DF917}" type="pres">
      <dgm:prSet presAssocID="{28E78B00-22BA-4D30-A83E-ED586FBC981C}" presName="Name8" presStyleCnt="0"/>
      <dgm:spPr/>
    </dgm:pt>
    <dgm:pt modelId="{A7002287-8E62-4AFC-9276-A7F6612665D8}" type="pres">
      <dgm:prSet presAssocID="{28E78B00-22BA-4D30-A83E-ED586FBC981C}" presName="level" presStyleLbl="node1" presStyleIdx="2" presStyleCnt="3">
        <dgm:presLayoutVars>
          <dgm:chMax val="1"/>
          <dgm:bulletEnabled val="1"/>
        </dgm:presLayoutVars>
      </dgm:prSet>
      <dgm:spPr/>
      <dgm:t>
        <a:bodyPr/>
        <a:lstStyle/>
        <a:p>
          <a:endParaRPr lang="et-EE"/>
        </a:p>
      </dgm:t>
    </dgm:pt>
    <dgm:pt modelId="{D7F24527-0E5B-471D-8337-A7F6EE71E914}" type="pres">
      <dgm:prSet presAssocID="{28E78B00-22BA-4D30-A83E-ED586FBC981C}" presName="levelTx" presStyleLbl="revTx" presStyleIdx="0" presStyleCnt="0">
        <dgm:presLayoutVars>
          <dgm:chMax val="1"/>
          <dgm:bulletEnabled val="1"/>
        </dgm:presLayoutVars>
      </dgm:prSet>
      <dgm:spPr/>
      <dgm:t>
        <a:bodyPr/>
        <a:lstStyle/>
        <a:p>
          <a:endParaRPr lang="et-EE"/>
        </a:p>
      </dgm:t>
    </dgm:pt>
  </dgm:ptLst>
  <dgm:cxnLst>
    <dgm:cxn modelId="{54C88F7E-5DD1-4F4F-886D-E23A88917613}" type="presOf" srcId="{EA3B17C1-4819-465F-AF8C-F3DDDBDFA0CD}" destId="{8FD1D95E-8086-4C79-A554-D761821189F3}" srcOrd="0" destOrd="0" presId="urn:microsoft.com/office/officeart/2005/8/layout/pyramid3"/>
    <dgm:cxn modelId="{549A3D79-84CC-46C3-B366-35928B9432CA}" srcId="{EA3B17C1-4819-465F-AF8C-F3DDDBDFA0CD}" destId="{28E78B00-22BA-4D30-A83E-ED586FBC981C}" srcOrd="2" destOrd="0" parTransId="{7AA3069C-F4CA-4321-8DA8-642A6D5B9819}" sibTransId="{F3533DCB-9FDC-4E29-B73A-505EA6FECCD1}"/>
    <dgm:cxn modelId="{946846DD-EAF5-49EA-93A9-DAF376D79264}" type="presOf" srcId="{28E78B00-22BA-4D30-A83E-ED586FBC981C}" destId="{A7002287-8E62-4AFC-9276-A7F6612665D8}" srcOrd="0" destOrd="0" presId="urn:microsoft.com/office/officeart/2005/8/layout/pyramid3"/>
    <dgm:cxn modelId="{6438599A-F803-4191-A583-586B15B6B2F5}" type="presOf" srcId="{86FF220C-E210-49DB-8727-84AD785FC4FE}" destId="{7CED8219-B4F2-48E5-9472-5DBD50C5871D}" srcOrd="1" destOrd="0" presId="urn:microsoft.com/office/officeart/2005/8/layout/pyramid3"/>
    <dgm:cxn modelId="{91EEEEA8-ABF6-4D57-883F-A42B88305A4A}" srcId="{EA3B17C1-4819-465F-AF8C-F3DDDBDFA0CD}" destId="{01797ACF-33CD-4EE2-8F2F-B5994F0A3C6F}" srcOrd="0" destOrd="0" parTransId="{F6CBCE9C-9933-434A-A8A8-3CB49CE13E3E}" sibTransId="{7BCA4051-2E62-40C0-B8F6-0315C549939B}"/>
    <dgm:cxn modelId="{19B7A408-22C3-4D97-954A-01A1AC2E8660}" type="presOf" srcId="{01797ACF-33CD-4EE2-8F2F-B5994F0A3C6F}" destId="{CD558709-3529-4301-9B6E-A6BC9EAF2F13}" srcOrd="1" destOrd="0" presId="urn:microsoft.com/office/officeart/2005/8/layout/pyramid3"/>
    <dgm:cxn modelId="{A455F7CC-6355-4698-91CF-88C889101A5D}" type="presOf" srcId="{28E78B00-22BA-4D30-A83E-ED586FBC981C}" destId="{D7F24527-0E5B-471D-8337-A7F6EE71E914}" srcOrd="1" destOrd="0" presId="urn:microsoft.com/office/officeart/2005/8/layout/pyramid3"/>
    <dgm:cxn modelId="{D43FF9B5-CAFC-43F9-88C0-E065F6365C70}" srcId="{EA3B17C1-4819-465F-AF8C-F3DDDBDFA0CD}" destId="{86FF220C-E210-49DB-8727-84AD785FC4FE}" srcOrd="1" destOrd="0" parTransId="{05199DD0-90D6-4652-AA1B-FA9E1AFBA7A7}" sibTransId="{9DCD82D7-FB85-4EAB-8665-B51537423ADE}"/>
    <dgm:cxn modelId="{41300B65-015C-4785-924E-55EF7ABD4ED1}" type="presOf" srcId="{01797ACF-33CD-4EE2-8F2F-B5994F0A3C6F}" destId="{401E2B2F-8E66-40B9-9C24-6871D3BAF3C8}" srcOrd="0" destOrd="0" presId="urn:microsoft.com/office/officeart/2005/8/layout/pyramid3"/>
    <dgm:cxn modelId="{68D48DDB-04F3-4390-AAA4-1BEDF893E929}" type="presOf" srcId="{86FF220C-E210-49DB-8727-84AD785FC4FE}" destId="{22B42119-D844-47C6-8518-0A29D1A16988}" srcOrd="0" destOrd="0" presId="urn:microsoft.com/office/officeart/2005/8/layout/pyramid3"/>
    <dgm:cxn modelId="{53C79419-EB25-4E04-AD8E-DBD1D4920001}" type="presParOf" srcId="{8FD1D95E-8086-4C79-A554-D761821189F3}" destId="{15C8D13B-4088-4579-9556-D743B04A2765}" srcOrd="0" destOrd="0" presId="urn:microsoft.com/office/officeart/2005/8/layout/pyramid3"/>
    <dgm:cxn modelId="{7FF3F899-EC01-47EC-8B90-113193E93515}" type="presParOf" srcId="{15C8D13B-4088-4579-9556-D743B04A2765}" destId="{401E2B2F-8E66-40B9-9C24-6871D3BAF3C8}" srcOrd="0" destOrd="0" presId="urn:microsoft.com/office/officeart/2005/8/layout/pyramid3"/>
    <dgm:cxn modelId="{1667961D-3E89-48DA-A84C-1D2792194824}" type="presParOf" srcId="{15C8D13B-4088-4579-9556-D743B04A2765}" destId="{CD558709-3529-4301-9B6E-A6BC9EAF2F13}" srcOrd="1" destOrd="0" presId="urn:microsoft.com/office/officeart/2005/8/layout/pyramid3"/>
    <dgm:cxn modelId="{F214EE1E-4303-4F9B-9549-4054AEAA8A94}" type="presParOf" srcId="{8FD1D95E-8086-4C79-A554-D761821189F3}" destId="{EAD88B69-FAA9-45BB-891F-81BF7DCA47DF}" srcOrd="1" destOrd="0" presId="urn:microsoft.com/office/officeart/2005/8/layout/pyramid3"/>
    <dgm:cxn modelId="{5992BE00-B127-499E-89E5-EE577B189C02}" type="presParOf" srcId="{EAD88B69-FAA9-45BB-891F-81BF7DCA47DF}" destId="{22B42119-D844-47C6-8518-0A29D1A16988}" srcOrd="0" destOrd="0" presId="urn:microsoft.com/office/officeart/2005/8/layout/pyramid3"/>
    <dgm:cxn modelId="{716EAF24-394E-4A36-A443-B9C2186D429E}" type="presParOf" srcId="{EAD88B69-FAA9-45BB-891F-81BF7DCA47DF}" destId="{7CED8219-B4F2-48E5-9472-5DBD50C5871D}" srcOrd="1" destOrd="0" presId="urn:microsoft.com/office/officeart/2005/8/layout/pyramid3"/>
    <dgm:cxn modelId="{6FBA5D23-2E82-4D08-9D72-A73EB63EA91E}" type="presParOf" srcId="{8FD1D95E-8086-4C79-A554-D761821189F3}" destId="{ABA54F08-F2F6-4ECD-ADFD-C19EE00DF917}" srcOrd="2" destOrd="0" presId="urn:microsoft.com/office/officeart/2005/8/layout/pyramid3"/>
    <dgm:cxn modelId="{34E4BF61-96A7-4F1B-976B-94958A7C7CFB}" type="presParOf" srcId="{ABA54F08-F2F6-4ECD-ADFD-C19EE00DF917}" destId="{A7002287-8E62-4AFC-9276-A7F6612665D8}" srcOrd="0" destOrd="0" presId="urn:microsoft.com/office/officeart/2005/8/layout/pyramid3"/>
    <dgm:cxn modelId="{7AE8D184-AF17-46FA-AF7B-B3C6A9A9C129}" type="presParOf" srcId="{ABA54F08-F2F6-4ECD-ADFD-C19EE00DF917}" destId="{D7F24527-0E5B-471D-8337-A7F6EE71E914}" srcOrd="1" destOrd="0" presId="urn:microsoft.com/office/officeart/2005/8/layout/pyramid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E96BA7-CA42-42F0-B288-9FAD836285C5}" type="doc">
      <dgm:prSet loTypeId="urn:microsoft.com/office/officeart/2005/8/layout/vList5" loCatId="list" qsTypeId="urn:microsoft.com/office/officeart/2005/8/quickstyle/3d1" qsCatId="3D" csTypeId="urn:microsoft.com/office/officeart/2005/8/colors/accent0_1" csCatId="mainScheme" phldr="1"/>
      <dgm:spPr/>
      <dgm:t>
        <a:bodyPr/>
        <a:lstStyle/>
        <a:p>
          <a:endParaRPr lang="et-EE"/>
        </a:p>
      </dgm:t>
    </dgm:pt>
    <dgm:pt modelId="{A8414375-C24F-4193-8D36-703748154D40}">
      <dgm:prSet phldrT="[Text]" custT="1"/>
      <dgm:spPr/>
      <dgm:t>
        <a:bodyPr/>
        <a:lstStyle/>
        <a:p>
          <a:r>
            <a:rPr lang="et-EE" sz="2100" dirty="0" smtClean="0"/>
            <a:t>Investeering või tegevus üle 5000 euro</a:t>
          </a:r>
          <a:br>
            <a:rPr lang="et-EE" sz="2100" dirty="0" smtClean="0"/>
          </a:br>
          <a:r>
            <a:rPr lang="et-EE" sz="1800" dirty="0" smtClean="0"/>
            <a:t>(ilma käibemaksuta) </a:t>
          </a:r>
          <a:endParaRPr lang="et-EE" sz="1800" dirty="0"/>
        </a:p>
      </dgm:t>
    </dgm:pt>
    <dgm:pt modelId="{B61F1B3F-085D-4AE1-AFF0-01BBE9C74B64}" type="parTrans" cxnId="{423175A9-55D9-4EAC-AB40-710A0B6F1259}">
      <dgm:prSet/>
      <dgm:spPr/>
      <dgm:t>
        <a:bodyPr/>
        <a:lstStyle/>
        <a:p>
          <a:endParaRPr lang="et-EE"/>
        </a:p>
      </dgm:t>
    </dgm:pt>
    <dgm:pt modelId="{61350946-7D10-4A5C-A636-2BC4C6A806E3}" type="sibTrans" cxnId="{423175A9-55D9-4EAC-AB40-710A0B6F1259}">
      <dgm:prSet/>
      <dgm:spPr/>
      <dgm:t>
        <a:bodyPr/>
        <a:lstStyle/>
        <a:p>
          <a:endParaRPr lang="et-EE"/>
        </a:p>
      </dgm:t>
    </dgm:pt>
    <dgm:pt modelId="{9DF52170-B5E0-41DE-A2A3-9C5B671F7AEC}">
      <dgm:prSet phldrT="[Text]" custT="1"/>
      <dgm:spPr/>
      <dgm:t>
        <a:bodyPr/>
        <a:lstStyle/>
        <a:p>
          <a:r>
            <a:rPr lang="et-EE" sz="1500" dirty="0" smtClean="0">
              <a:latin typeface="+mn-lt"/>
            </a:rPr>
            <a:t>Saadud vähemalt 3 võrreldavat hinnapakkumust</a:t>
          </a:r>
          <a:endParaRPr lang="et-EE" sz="1500" dirty="0">
            <a:latin typeface="+mn-lt"/>
          </a:endParaRPr>
        </a:p>
      </dgm:t>
    </dgm:pt>
    <dgm:pt modelId="{515ECBD3-53BC-4883-9D77-B2CD119D2389}" type="parTrans" cxnId="{7286B97C-ABB7-44FC-BB94-AAEAEF13DC83}">
      <dgm:prSet/>
      <dgm:spPr/>
      <dgm:t>
        <a:bodyPr/>
        <a:lstStyle/>
        <a:p>
          <a:endParaRPr lang="et-EE"/>
        </a:p>
      </dgm:t>
    </dgm:pt>
    <dgm:pt modelId="{953CCEC9-C058-41E0-B296-9252B6410CE3}" type="sibTrans" cxnId="{7286B97C-ABB7-44FC-BB94-AAEAEF13DC83}">
      <dgm:prSet/>
      <dgm:spPr/>
      <dgm:t>
        <a:bodyPr/>
        <a:lstStyle/>
        <a:p>
          <a:endParaRPr lang="et-EE"/>
        </a:p>
      </dgm:t>
    </dgm:pt>
    <dgm:pt modelId="{44180B22-377F-4359-AE98-855923AB8AA3}">
      <dgm:prSet phldrT="[Text]" custT="1"/>
      <dgm:spPr/>
      <dgm:t>
        <a:bodyPr/>
        <a:lstStyle/>
        <a:p>
          <a:r>
            <a:rPr lang="et-EE" sz="1500" dirty="0" smtClean="0">
              <a:latin typeface="+mn-lt"/>
            </a:rPr>
            <a:t>Saadud hinnapakkumuses olevad tehnilised tingimused vastavad toetuse saaja hinnapäringus olevale  tehnilisele spetsifikatsioonile</a:t>
          </a:r>
          <a:endParaRPr lang="et-EE" sz="1500" dirty="0">
            <a:latin typeface="+mn-lt"/>
          </a:endParaRPr>
        </a:p>
      </dgm:t>
    </dgm:pt>
    <dgm:pt modelId="{3622AAAD-57D3-45B7-941A-EE2D0D5A8D99}" type="parTrans" cxnId="{831A2DEA-6730-4787-A4D5-5D1564B6CD50}">
      <dgm:prSet/>
      <dgm:spPr/>
      <dgm:t>
        <a:bodyPr/>
        <a:lstStyle/>
        <a:p>
          <a:endParaRPr lang="et-EE"/>
        </a:p>
      </dgm:t>
    </dgm:pt>
    <dgm:pt modelId="{A417456A-D6B4-40B5-9ACF-582DA9789B90}" type="sibTrans" cxnId="{831A2DEA-6730-4787-A4D5-5D1564B6CD50}">
      <dgm:prSet/>
      <dgm:spPr/>
      <dgm:t>
        <a:bodyPr/>
        <a:lstStyle/>
        <a:p>
          <a:endParaRPr lang="et-EE"/>
        </a:p>
      </dgm:t>
    </dgm:pt>
    <dgm:pt modelId="{76FA9586-8452-4D88-9D0B-5CEAD627DC60}">
      <dgm:prSet phldrT="[Text]" custT="1"/>
      <dgm:spPr/>
      <dgm:t>
        <a:bodyPr/>
        <a:lstStyle/>
        <a:p>
          <a:r>
            <a:rPr lang="et-EE" sz="2100" dirty="0" smtClean="0"/>
            <a:t>Investeering või tegevus 100-5000 eurot</a:t>
          </a:r>
          <a:r>
            <a:rPr lang="et-EE" sz="2200" dirty="0" smtClean="0"/>
            <a:t/>
          </a:r>
          <a:br>
            <a:rPr lang="et-EE" sz="2200" dirty="0" smtClean="0"/>
          </a:br>
          <a:r>
            <a:rPr lang="et-EE" sz="1800" dirty="0" smtClean="0"/>
            <a:t>(ilma käibemaksuta) </a:t>
          </a:r>
          <a:endParaRPr lang="et-EE" sz="1800" dirty="0"/>
        </a:p>
      </dgm:t>
    </dgm:pt>
    <dgm:pt modelId="{F60994AA-E61E-4189-9FEC-C5BC8D5F35D6}" type="parTrans" cxnId="{71C135AC-3618-44A4-BDFD-9E18B6FAB767}">
      <dgm:prSet/>
      <dgm:spPr/>
      <dgm:t>
        <a:bodyPr/>
        <a:lstStyle/>
        <a:p>
          <a:endParaRPr lang="et-EE"/>
        </a:p>
      </dgm:t>
    </dgm:pt>
    <dgm:pt modelId="{DDD115B4-B69E-4E82-B22F-C616AB74E16C}" type="sibTrans" cxnId="{71C135AC-3618-44A4-BDFD-9E18B6FAB767}">
      <dgm:prSet/>
      <dgm:spPr/>
      <dgm:t>
        <a:bodyPr/>
        <a:lstStyle/>
        <a:p>
          <a:endParaRPr lang="et-EE"/>
        </a:p>
      </dgm:t>
    </dgm:pt>
    <dgm:pt modelId="{7D6B973F-CA45-4FB8-A32C-58D94F3A6CDA}">
      <dgm:prSet phldrT="[Text]" custT="1"/>
      <dgm:spPr/>
      <dgm:t>
        <a:bodyPr/>
        <a:lstStyle/>
        <a:p>
          <a:r>
            <a:rPr lang="et-EE" sz="1500" dirty="0" smtClean="0">
              <a:latin typeface="+mn-lt"/>
            </a:rPr>
            <a:t>Saadud vähemalt 1 hinnapakkumus</a:t>
          </a:r>
          <a:endParaRPr lang="et-EE" sz="1500" dirty="0">
            <a:latin typeface="+mn-lt"/>
          </a:endParaRPr>
        </a:p>
      </dgm:t>
    </dgm:pt>
    <dgm:pt modelId="{AE61B4E7-93AB-4CE8-AA9F-B449F929A4F9}" type="parTrans" cxnId="{838F5032-8509-4E07-A14B-71F9BFA771B7}">
      <dgm:prSet/>
      <dgm:spPr/>
      <dgm:t>
        <a:bodyPr/>
        <a:lstStyle/>
        <a:p>
          <a:endParaRPr lang="et-EE"/>
        </a:p>
      </dgm:t>
    </dgm:pt>
    <dgm:pt modelId="{DB705986-31CC-40D1-A3D2-C0E3790205CC}" type="sibTrans" cxnId="{838F5032-8509-4E07-A14B-71F9BFA771B7}">
      <dgm:prSet/>
      <dgm:spPr/>
      <dgm:t>
        <a:bodyPr/>
        <a:lstStyle/>
        <a:p>
          <a:endParaRPr lang="et-EE"/>
        </a:p>
      </dgm:t>
    </dgm:pt>
    <dgm:pt modelId="{F4959E5F-B10E-458B-9BBF-4B2E6891A72E}">
      <dgm:prSet phldrT="[Text]" custT="1"/>
      <dgm:spPr/>
      <dgm:t>
        <a:bodyPr/>
        <a:lstStyle/>
        <a:p>
          <a:r>
            <a:rPr lang="et-EE" sz="2000" dirty="0" smtClean="0"/>
            <a:t>Asjaomases valdkonnas on ainult üks teenuse osutaja, töö pakkuja või kauba müüja</a:t>
          </a:r>
          <a:endParaRPr lang="et-EE" sz="2000" dirty="0"/>
        </a:p>
      </dgm:t>
    </dgm:pt>
    <dgm:pt modelId="{9071E7D4-14E2-4C35-934E-F0696561F2A6}" type="parTrans" cxnId="{5A73AD27-86AE-4985-BC34-F625A85ECFEF}">
      <dgm:prSet/>
      <dgm:spPr/>
      <dgm:t>
        <a:bodyPr/>
        <a:lstStyle/>
        <a:p>
          <a:endParaRPr lang="et-EE"/>
        </a:p>
      </dgm:t>
    </dgm:pt>
    <dgm:pt modelId="{41F0719A-4137-40E3-A463-93B5A9D4F687}" type="sibTrans" cxnId="{5A73AD27-86AE-4985-BC34-F625A85ECFEF}">
      <dgm:prSet/>
      <dgm:spPr/>
      <dgm:t>
        <a:bodyPr/>
        <a:lstStyle/>
        <a:p>
          <a:endParaRPr lang="et-EE"/>
        </a:p>
      </dgm:t>
    </dgm:pt>
    <dgm:pt modelId="{A6097EBC-FFD1-45F7-82D9-8DAC6C36B3CD}">
      <dgm:prSet phldrT="[Text]" custT="1"/>
      <dgm:spPr/>
      <dgm:t>
        <a:bodyPr/>
        <a:lstStyle/>
        <a:p>
          <a:r>
            <a:rPr lang="et-EE" sz="1500" dirty="0" smtClean="0">
              <a:latin typeface="+mn-lt"/>
            </a:rPr>
            <a:t>Saadud 1 hinnapakkumus</a:t>
          </a:r>
          <a:endParaRPr lang="et-EE" sz="1500" dirty="0">
            <a:latin typeface="+mn-lt"/>
          </a:endParaRPr>
        </a:p>
      </dgm:t>
    </dgm:pt>
    <dgm:pt modelId="{2E183C2B-D27C-47F1-83FB-9A1969F3E680}" type="parTrans" cxnId="{E6E8E9CF-9258-409E-8F4B-2BDA42EA47C2}">
      <dgm:prSet/>
      <dgm:spPr/>
      <dgm:t>
        <a:bodyPr/>
        <a:lstStyle/>
        <a:p>
          <a:endParaRPr lang="et-EE"/>
        </a:p>
      </dgm:t>
    </dgm:pt>
    <dgm:pt modelId="{AD27C13B-4986-4FB4-94C4-BDAD04AC21E1}" type="sibTrans" cxnId="{E6E8E9CF-9258-409E-8F4B-2BDA42EA47C2}">
      <dgm:prSet/>
      <dgm:spPr/>
      <dgm:t>
        <a:bodyPr/>
        <a:lstStyle/>
        <a:p>
          <a:endParaRPr lang="et-EE"/>
        </a:p>
      </dgm:t>
    </dgm:pt>
    <dgm:pt modelId="{82D1DE87-7134-446E-A26E-F3B550A9CD88}">
      <dgm:prSet custT="1"/>
      <dgm:spPr/>
      <dgm:t>
        <a:bodyPr/>
        <a:lstStyle/>
        <a:p>
          <a:r>
            <a:rPr lang="et-EE" sz="1500" dirty="0" smtClean="0">
              <a:latin typeface="+mn-lt"/>
            </a:rPr>
            <a:t>Saadud hinnapakkumuses olevad tehnilised tingimused vastavad toetuse saaja hinnapäringus olevale  tehnilisele spetsifikatsioonil</a:t>
          </a:r>
          <a:endParaRPr lang="et-EE" sz="1500" dirty="0">
            <a:latin typeface="+mn-lt"/>
          </a:endParaRPr>
        </a:p>
      </dgm:t>
    </dgm:pt>
    <dgm:pt modelId="{BE742BE9-C58A-4FE4-B4E0-C9483708AA47}" type="parTrans" cxnId="{7AAE61E6-90E4-41B4-8C83-002226989B3A}">
      <dgm:prSet/>
      <dgm:spPr/>
      <dgm:t>
        <a:bodyPr/>
        <a:lstStyle/>
        <a:p>
          <a:endParaRPr lang="et-EE"/>
        </a:p>
      </dgm:t>
    </dgm:pt>
    <dgm:pt modelId="{D77E4F6F-022C-40EF-B2C9-C577E480B77A}" type="sibTrans" cxnId="{7AAE61E6-90E4-41B4-8C83-002226989B3A}">
      <dgm:prSet/>
      <dgm:spPr/>
      <dgm:t>
        <a:bodyPr/>
        <a:lstStyle/>
        <a:p>
          <a:endParaRPr lang="et-EE"/>
        </a:p>
      </dgm:t>
    </dgm:pt>
    <dgm:pt modelId="{C7217289-68F5-4514-87C2-63F2AB6E1AF9}">
      <dgm:prSet custT="1"/>
      <dgm:spPr/>
      <dgm:t>
        <a:bodyPr/>
        <a:lstStyle/>
        <a:p>
          <a:r>
            <a:rPr lang="et-EE" sz="1500" dirty="0" smtClean="0">
              <a:latin typeface="+mn-lt"/>
            </a:rPr>
            <a:t>Saadud hinnapakkumuses olevad tehnilised tingimused vastavad toetuse saaja hinnapäringus olevale  tehnilisele spetsifikatsioonile</a:t>
          </a:r>
          <a:endParaRPr lang="et-EE" sz="1500" dirty="0">
            <a:latin typeface="+mn-lt"/>
          </a:endParaRPr>
        </a:p>
      </dgm:t>
    </dgm:pt>
    <dgm:pt modelId="{9C5DD82A-1451-496F-9B0E-AC97CD8DD74B}" type="parTrans" cxnId="{178629FE-C344-4BF8-83DA-6E7D665E7E04}">
      <dgm:prSet/>
      <dgm:spPr/>
      <dgm:t>
        <a:bodyPr/>
        <a:lstStyle/>
        <a:p>
          <a:endParaRPr lang="et-EE"/>
        </a:p>
      </dgm:t>
    </dgm:pt>
    <dgm:pt modelId="{D2A26A93-0EF6-4962-8560-4902BB33ECF0}" type="sibTrans" cxnId="{178629FE-C344-4BF8-83DA-6E7D665E7E04}">
      <dgm:prSet/>
      <dgm:spPr/>
      <dgm:t>
        <a:bodyPr/>
        <a:lstStyle/>
        <a:p>
          <a:endParaRPr lang="et-EE"/>
        </a:p>
      </dgm:t>
    </dgm:pt>
    <dgm:pt modelId="{2E83F5C5-40D7-433B-9CC2-0EAB515758A3}">
      <dgm:prSet phldrT="[Text]" custT="1"/>
      <dgm:spPr/>
      <dgm:t>
        <a:bodyPr/>
        <a:lstStyle/>
        <a:p>
          <a:r>
            <a:rPr lang="et-EE" sz="2000" dirty="0" smtClean="0"/>
            <a:t>Kulutus kuni 100 eurot</a:t>
          </a:r>
          <a:endParaRPr lang="et-EE" sz="2000" dirty="0"/>
        </a:p>
      </dgm:t>
    </dgm:pt>
    <dgm:pt modelId="{51FE71C6-C8DA-48DC-9A1E-D13B101FFEBF}" type="parTrans" cxnId="{F915B968-149B-4E48-A6C6-ACF76321B937}">
      <dgm:prSet/>
      <dgm:spPr/>
      <dgm:t>
        <a:bodyPr/>
        <a:lstStyle/>
        <a:p>
          <a:endParaRPr lang="et-EE"/>
        </a:p>
      </dgm:t>
    </dgm:pt>
    <dgm:pt modelId="{73775C57-078C-4444-90BF-7C902F391C21}" type="sibTrans" cxnId="{F915B968-149B-4E48-A6C6-ACF76321B937}">
      <dgm:prSet/>
      <dgm:spPr/>
      <dgm:t>
        <a:bodyPr/>
        <a:lstStyle/>
        <a:p>
          <a:endParaRPr lang="et-EE"/>
        </a:p>
      </dgm:t>
    </dgm:pt>
    <dgm:pt modelId="{9E12B6FF-2A28-4476-8657-A07E4D0972D9}">
      <dgm:prSet phldrT="[Text]" custT="1"/>
      <dgm:spPr/>
      <dgm:t>
        <a:bodyPr/>
        <a:lstStyle/>
        <a:p>
          <a:r>
            <a:rPr lang="et-EE" sz="1500" dirty="0" smtClean="0">
              <a:latin typeface="+mn-lt"/>
            </a:rPr>
            <a:t>Hinnapakkumust ei ole vaja</a:t>
          </a:r>
          <a:endParaRPr lang="et-EE" sz="1500" dirty="0">
            <a:latin typeface="+mn-lt"/>
          </a:endParaRPr>
        </a:p>
      </dgm:t>
    </dgm:pt>
    <dgm:pt modelId="{0794F044-F05C-401E-B8A8-29F6589A43BA}" type="parTrans" cxnId="{C5079826-1B38-4D5C-9B1B-3D059CE7E062}">
      <dgm:prSet/>
      <dgm:spPr/>
      <dgm:t>
        <a:bodyPr/>
        <a:lstStyle/>
        <a:p>
          <a:endParaRPr lang="et-EE"/>
        </a:p>
      </dgm:t>
    </dgm:pt>
    <dgm:pt modelId="{27484693-1DBE-4444-AFEC-17A5131EBF9E}" type="sibTrans" cxnId="{C5079826-1B38-4D5C-9B1B-3D059CE7E062}">
      <dgm:prSet/>
      <dgm:spPr/>
      <dgm:t>
        <a:bodyPr/>
        <a:lstStyle/>
        <a:p>
          <a:endParaRPr lang="et-EE"/>
        </a:p>
      </dgm:t>
    </dgm:pt>
    <dgm:pt modelId="{7AE9DC16-A741-4DAF-A03D-055BDB48A985}" type="pres">
      <dgm:prSet presAssocID="{7CE96BA7-CA42-42F0-B288-9FAD836285C5}" presName="Name0" presStyleCnt="0">
        <dgm:presLayoutVars>
          <dgm:dir/>
          <dgm:animLvl val="lvl"/>
          <dgm:resizeHandles val="exact"/>
        </dgm:presLayoutVars>
      </dgm:prSet>
      <dgm:spPr/>
      <dgm:t>
        <a:bodyPr/>
        <a:lstStyle/>
        <a:p>
          <a:endParaRPr lang="et-EE"/>
        </a:p>
      </dgm:t>
    </dgm:pt>
    <dgm:pt modelId="{F7877D15-07C4-4933-A6D0-C198800F0D34}" type="pres">
      <dgm:prSet presAssocID="{A8414375-C24F-4193-8D36-703748154D40}" presName="linNode" presStyleCnt="0"/>
      <dgm:spPr/>
    </dgm:pt>
    <dgm:pt modelId="{D92FE4C6-03C7-4E46-A362-5D6C286017A0}" type="pres">
      <dgm:prSet presAssocID="{A8414375-C24F-4193-8D36-703748154D40}" presName="parentText" presStyleLbl="node1" presStyleIdx="0" presStyleCnt="4" custLinFactNeighborX="-6669" custLinFactNeighborY="-6229">
        <dgm:presLayoutVars>
          <dgm:chMax val="1"/>
          <dgm:bulletEnabled val="1"/>
        </dgm:presLayoutVars>
      </dgm:prSet>
      <dgm:spPr/>
      <dgm:t>
        <a:bodyPr/>
        <a:lstStyle/>
        <a:p>
          <a:endParaRPr lang="et-EE"/>
        </a:p>
      </dgm:t>
    </dgm:pt>
    <dgm:pt modelId="{B41CF33A-9AB5-414A-9496-8E1F43710430}" type="pres">
      <dgm:prSet presAssocID="{A8414375-C24F-4193-8D36-703748154D40}" presName="descendantText" presStyleLbl="alignAccFollowNode1" presStyleIdx="0" presStyleCnt="4">
        <dgm:presLayoutVars>
          <dgm:bulletEnabled val="1"/>
        </dgm:presLayoutVars>
      </dgm:prSet>
      <dgm:spPr/>
      <dgm:t>
        <a:bodyPr/>
        <a:lstStyle/>
        <a:p>
          <a:endParaRPr lang="et-EE"/>
        </a:p>
      </dgm:t>
    </dgm:pt>
    <dgm:pt modelId="{4D687552-6C10-461E-8900-5EA4DE65FAAD}" type="pres">
      <dgm:prSet presAssocID="{61350946-7D10-4A5C-A636-2BC4C6A806E3}" presName="sp" presStyleCnt="0"/>
      <dgm:spPr/>
    </dgm:pt>
    <dgm:pt modelId="{4E0E2F66-62CC-4163-8B32-2D92BE7D98AB}" type="pres">
      <dgm:prSet presAssocID="{76FA9586-8452-4D88-9D0B-5CEAD627DC60}" presName="linNode" presStyleCnt="0"/>
      <dgm:spPr/>
    </dgm:pt>
    <dgm:pt modelId="{FE673038-F87F-47C0-A4C5-39E5B19865B9}" type="pres">
      <dgm:prSet presAssocID="{76FA9586-8452-4D88-9D0B-5CEAD627DC60}" presName="parentText" presStyleLbl="node1" presStyleIdx="1" presStyleCnt="4">
        <dgm:presLayoutVars>
          <dgm:chMax val="1"/>
          <dgm:bulletEnabled val="1"/>
        </dgm:presLayoutVars>
      </dgm:prSet>
      <dgm:spPr/>
      <dgm:t>
        <a:bodyPr/>
        <a:lstStyle/>
        <a:p>
          <a:endParaRPr lang="et-EE"/>
        </a:p>
      </dgm:t>
    </dgm:pt>
    <dgm:pt modelId="{955034EA-8FA4-4C6C-8019-FDA985060DCE}" type="pres">
      <dgm:prSet presAssocID="{76FA9586-8452-4D88-9D0B-5CEAD627DC60}" presName="descendantText" presStyleLbl="alignAccFollowNode1" presStyleIdx="1" presStyleCnt="4" custAng="0" custScaleY="95473">
        <dgm:presLayoutVars>
          <dgm:bulletEnabled val="1"/>
        </dgm:presLayoutVars>
      </dgm:prSet>
      <dgm:spPr/>
      <dgm:t>
        <a:bodyPr/>
        <a:lstStyle/>
        <a:p>
          <a:endParaRPr lang="et-EE"/>
        </a:p>
      </dgm:t>
    </dgm:pt>
    <dgm:pt modelId="{D165A5B1-9493-4D16-B38E-2354D87C443C}" type="pres">
      <dgm:prSet presAssocID="{DDD115B4-B69E-4E82-B22F-C616AB74E16C}" presName="sp" presStyleCnt="0"/>
      <dgm:spPr/>
    </dgm:pt>
    <dgm:pt modelId="{AEDFDB5C-AA2A-4B6A-8181-3C1606A30FF6}" type="pres">
      <dgm:prSet presAssocID="{F4959E5F-B10E-458B-9BBF-4B2E6891A72E}" presName="linNode" presStyleCnt="0"/>
      <dgm:spPr/>
    </dgm:pt>
    <dgm:pt modelId="{0794FF00-1DC6-4E6A-9474-4357D0A1B31F}" type="pres">
      <dgm:prSet presAssocID="{F4959E5F-B10E-458B-9BBF-4B2E6891A72E}" presName="parentText" presStyleLbl="node1" presStyleIdx="2" presStyleCnt="4">
        <dgm:presLayoutVars>
          <dgm:chMax val="1"/>
          <dgm:bulletEnabled val="1"/>
        </dgm:presLayoutVars>
      </dgm:prSet>
      <dgm:spPr/>
      <dgm:t>
        <a:bodyPr/>
        <a:lstStyle/>
        <a:p>
          <a:endParaRPr lang="et-EE"/>
        </a:p>
      </dgm:t>
    </dgm:pt>
    <dgm:pt modelId="{41D95BAE-22E4-4E22-AC19-54C174CE43EC}" type="pres">
      <dgm:prSet presAssocID="{F4959E5F-B10E-458B-9BBF-4B2E6891A72E}" presName="descendantText" presStyleLbl="alignAccFollowNode1" presStyleIdx="2" presStyleCnt="4">
        <dgm:presLayoutVars>
          <dgm:bulletEnabled val="1"/>
        </dgm:presLayoutVars>
      </dgm:prSet>
      <dgm:spPr/>
      <dgm:t>
        <a:bodyPr/>
        <a:lstStyle/>
        <a:p>
          <a:endParaRPr lang="et-EE"/>
        </a:p>
      </dgm:t>
    </dgm:pt>
    <dgm:pt modelId="{C68809FC-1A39-4212-9EE3-7E6D43826843}" type="pres">
      <dgm:prSet presAssocID="{41F0719A-4137-40E3-A463-93B5A9D4F687}" presName="sp" presStyleCnt="0"/>
      <dgm:spPr/>
    </dgm:pt>
    <dgm:pt modelId="{AD63605A-1178-45FE-83E0-395BED33DB45}" type="pres">
      <dgm:prSet presAssocID="{2E83F5C5-40D7-433B-9CC2-0EAB515758A3}" presName="linNode" presStyleCnt="0"/>
      <dgm:spPr/>
    </dgm:pt>
    <dgm:pt modelId="{E1D47CCA-988E-4C1C-80DB-9549CDCC1F80}" type="pres">
      <dgm:prSet presAssocID="{2E83F5C5-40D7-433B-9CC2-0EAB515758A3}" presName="parentText" presStyleLbl="node1" presStyleIdx="3" presStyleCnt="4">
        <dgm:presLayoutVars>
          <dgm:chMax val="1"/>
          <dgm:bulletEnabled val="1"/>
        </dgm:presLayoutVars>
      </dgm:prSet>
      <dgm:spPr/>
      <dgm:t>
        <a:bodyPr/>
        <a:lstStyle/>
        <a:p>
          <a:endParaRPr lang="et-EE"/>
        </a:p>
      </dgm:t>
    </dgm:pt>
    <dgm:pt modelId="{2A3EFFE5-D887-450C-B260-A488EDD84803}" type="pres">
      <dgm:prSet presAssocID="{2E83F5C5-40D7-433B-9CC2-0EAB515758A3}" presName="descendantText" presStyleLbl="alignAccFollowNode1" presStyleIdx="3" presStyleCnt="4">
        <dgm:presLayoutVars>
          <dgm:bulletEnabled val="1"/>
        </dgm:presLayoutVars>
      </dgm:prSet>
      <dgm:spPr/>
      <dgm:t>
        <a:bodyPr/>
        <a:lstStyle/>
        <a:p>
          <a:endParaRPr lang="et-EE"/>
        </a:p>
      </dgm:t>
    </dgm:pt>
  </dgm:ptLst>
  <dgm:cxnLst>
    <dgm:cxn modelId="{178629FE-C344-4BF8-83DA-6E7D665E7E04}" srcId="{F4959E5F-B10E-458B-9BBF-4B2E6891A72E}" destId="{C7217289-68F5-4514-87C2-63F2AB6E1AF9}" srcOrd="1" destOrd="0" parTransId="{9C5DD82A-1451-496F-9B0E-AC97CD8DD74B}" sibTransId="{D2A26A93-0EF6-4962-8560-4902BB33ECF0}"/>
    <dgm:cxn modelId="{F915B968-149B-4E48-A6C6-ACF76321B937}" srcId="{7CE96BA7-CA42-42F0-B288-9FAD836285C5}" destId="{2E83F5C5-40D7-433B-9CC2-0EAB515758A3}" srcOrd="3" destOrd="0" parTransId="{51FE71C6-C8DA-48DC-9A1E-D13B101FFEBF}" sibTransId="{73775C57-078C-4444-90BF-7C902F391C21}"/>
    <dgm:cxn modelId="{91A710AE-1813-4261-9A26-B72EC3E36864}" type="presOf" srcId="{9DF52170-B5E0-41DE-A2A3-9C5B671F7AEC}" destId="{B41CF33A-9AB5-414A-9496-8E1F43710430}" srcOrd="0" destOrd="0" presId="urn:microsoft.com/office/officeart/2005/8/layout/vList5"/>
    <dgm:cxn modelId="{BE706D0A-5933-43B6-A268-C9FC16E60D8E}" type="presOf" srcId="{82D1DE87-7134-446E-A26E-F3B550A9CD88}" destId="{955034EA-8FA4-4C6C-8019-FDA985060DCE}" srcOrd="0" destOrd="1" presId="urn:microsoft.com/office/officeart/2005/8/layout/vList5"/>
    <dgm:cxn modelId="{F69A006A-4244-4062-89E5-15AA11A9E674}" type="presOf" srcId="{A8414375-C24F-4193-8D36-703748154D40}" destId="{D92FE4C6-03C7-4E46-A362-5D6C286017A0}" srcOrd="0" destOrd="0" presId="urn:microsoft.com/office/officeart/2005/8/layout/vList5"/>
    <dgm:cxn modelId="{831A2DEA-6730-4787-A4D5-5D1564B6CD50}" srcId="{A8414375-C24F-4193-8D36-703748154D40}" destId="{44180B22-377F-4359-AE98-855923AB8AA3}" srcOrd="1" destOrd="0" parTransId="{3622AAAD-57D3-45B7-941A-EE2D0D5A8D99}" sibTransId="{A417456A-D6B4-40B5-9ACF-582DA9789B90}"/>
    <dgm:cxn modelId="{6D7C148C-B0EC-4CDF-87F7-7845D206599B}" type="presOf" srcId="{9E12B6FF-2A28-4476-8657-A07E4D0972D9}" destId="{2A3EFFE5-D887-450C-B260-A488EDD84803}" srcOrd="0" destOrd="0" presId="urn:microsoft.com/office/officeart/2005/8/layout/vList5"/>
    <dgm:cxn modelId="{7AAE61E6-90E4-41B4-8C83-002226989B3A}" srcId="{76FA9586-8452-4D88-9D0B-5CEAD627DC60}" destId="{82D1DE87-7134-446E-A26E-F3B550A9CD88}" srcOrd="1" destOrd="0" parTransId="{BE742BE9-C58A-4FE4-B4E0-C9483708AA47}" sibTransId="{D77E4F6F-022C-40EF-B2C9-C577E480B77A}"/>
    <dgm:cxn modelId="{075C85EB-2EFE-4039-A07D-CD9694DC1E18}" type="presOf" srcId="{C7217289-68F5-4514-87C2-63F2AB6E1AF9}" destId="{41D95BAE-22E4-4E22-AC19-54C174CE43EC}" srcOrd="0" destOrd="1" presId="urn:microsoft.com/office/officeart/2005/8/layout/vList5"/>
    <dgm:cxn modelId="{2BAC84EF-8DB8-4186-814B-3B38DE9B34A1}" type="presOf" srcId="{44180B22-377F-4359-AE98-855923AB8AA3}" destId="{B41CF33A-9AB5-414A-9496-8E1F43710430}" srcOrd="0" destOrd="1" presId="urn:microsoft.com/office/officeart/2005/8/layout/vList5"/>
    <dgm:cxn modelId="{7349E140-9561-423F-A8D0-6B95944F9723}" type="presOf" srcId="{7D6B973F-CA45-4FB8-A32C-58D94F3A6CDA}" destId="{955034EA-8FA4-4C6C-8019-FDA985060DCE}" srcOrd="0" destOrd="0" presId="urn:microsoft.com/office/officeart/2005/8/layout/vList5"/>
    <dgm:cxn modelId="{ECE9D792-FABD-41CC-A6F8-8B7B9ECD6E55}" type="presOf" srcId="{7CE96BA7-CA42-42F0-B288-9FAD836285C5}" destId="{7AE9DC16-A741-4DAF-A03D-055BDB48A985}" srcOrd="0" destOrd="0" presId="urn:microsoft.com/office/officeart/2005/8/layout/vList5"/>
    <dgm:cxn modelId="{1D452E6B-FC19-4B04-A428-8A94782FFDE5}" type="presOf" srcId="{2E83F5C5-40D7-433B-9CC2-0EAB515758A3}" destId="{E1D47CCA-988E-4C1C-80DB-9549CDCC1F80}" srcOrd="0" destOrd="0" presId="urn:microsoft.com/office/officeart/2005/8/layout/vList5"/>
    <dgm:cxn modelId="{7286B97C-ABB7-44FC-BB94-AAEAEF13DC83}" srcId="{A8414375-C24F-4193-8D36-703748154D40}" destId="{9DF52170-B5E0-41DE-A2A3-9C5B671F7AEC}" srcOrd="0" destOrd="0" parTransId="{515ECBD3-53BC-4883-9D77-B2CD119D2389}" sibTransId="{953CCEC9-C058-41E0-B296-9252B6410CE3}"/>
    <dgm:cxn modelId="{E6E8E9CF-9258-409E-8F4B-2BDA42EA47C2}" srcId="{F4959E5F-B10E-458B-9BBF-4B2E6891A72E}" destId="{A6097EBC-FFD1-45F7-82D9-8DAC6C36B3CD}" srcOrd="0" destOrd="0" parTransId="{2E183C2B-D27C-47F1-83FB-9A1969F3E680}" sibTransId="{AD27C13B-4986-4FB4-94C4-BDAD04AC21E1}"/>
    <dgm:cxn modelId="{838F5032-8509-4E07-A14B-71F9BFA771B7}" srcId="{76FA9586-8452-4D88-9D0B-5CEAD627DC60}" destId="{7D6B973F-CA45-4FB8-A32C-58D94F3A6CDA}" srcOrd="0" destOrd="0" parTransId="{AE61B4E7-93AB-4CE8-AA9F-B449F929A4F9}" sibTransId="{DB705986-31CC-40D1-A3D2-C0E3790205CC}"/>
    <dgm:cxn modelId="{BA892F16-581B-4331-B932-683555900C06}" type="presOf" srcId="{76FA9586-8452-4D88-9D0B-5CEAD627DC60}" destId="{FE673038-F87F-47C0-A4C5-39E5B19865B9}" srcOrd="0" destOrd="0" presId="urn:microsoft.com/office/officeart/2005/8/layout/vList5"/>
    <dgm:cxn modelId="{27634866-AB9F-4B43-BE04-A987B135E953}" type="presOf" srcId="{F4959E5F-B10E-458B-9BBF-4B2E6891A72E}" destId="{0794FF00-1DC6-4E6A-9474-4357D0A1B31F}" srcOrd="0" destOrd="0" presId="urn:microsoft.com/office/officeart/2005/8/layout/vList5"/>
    <dgm:cxn modelId="{5A73AD27-86AE-4985-BC34-F625A85ECFEF}" srcId="{7CE96BA7-CA42-42F0-B288-9FAD836285C5}" destId="{F4959E5F-B10E-458B-9BBF-4B2E6891A72E}" srcOrd="2" destOrd="0" parTransId="{9071E7D4-14E2-4C35-934E-F0696561F2A6}" sibTransId="{41F0719A-4137-40E3-A463-93B5A9D4F687}"/>
    <dgm:cxn modelId="{B1004E9C-9DE0-4FA6-B3F2-561D74B55128}" type="presOf" srcId="{A6097EBC-FFD1-45F7-82D9-8DAC6C36B3CD}" destId="{41D95BAE-22E4-4E22-AC19-54C174CE43EC}" srcOrd="0" destOrd="0" presId="urn:microsoft.com/office/officeart/2005/8/layout/vList5"/>
    <dgm:cxn modelId="{423175A9-55D9-4EAC-AB40-710A0B6F1259}" srcId="{7CE96BA7-CA42-42F0-B288-9FAD836285C5}" destId="{A8414375-C24F-4193-8D36-703748154D40}" srcOrd="0" destOrd="0" parTransId="{B61F1B3F-085D-4AE1-AFF0-01BBE9C74B64}" sibTransId="{61350946-7D10-4A5C-A636-2BC4C6A806E3}"/>
    <dgm:cxn modelId="{C5079826-1B38-4D5C-9B1B-3D059CE7E062}" srcId="{2E83F5C5-40D7-433B-9CC2-0EAB515758A3}" destId="{9E12B6FF-2A28-4476-8657-A07E4D0972D9}" srcOrd="0" destOrd="0" parTransId="{0794F044-F05C-401E-B8A8-29F6589A43BA}" sibTransId="{27484693-1DBE-4444-AFEC-17A5131EBF9E}"/>
    <dgm:cxn modelId="{71C135AC-3618-44A4-BDFD-9E18B6FAB767}" srcId="{7CE96BA7-CA42-42F0-B288-9FAD836285C5}" destId="{76FA9586-8452-4D88-9D0B-5CEAD627DC60}" srcOrd="1" destOrd="0" parTransId="{F60994AA-E61E-4189-9FEC-C5BC8D5F35D6}" sibTransId="{DDD115B4-B69E-4E82-B22F-C616AB74E16C}"/>
    <dgm:cxn modelId="{3F98BD44-1D69-4D1D-90F3-6B4CFE677B65}" type="presParOf" srcId="{7AE9DC16-A741-4DAF-A03D-055BDB48A985}" destId="{F7877D15-07C4-4933-A6D0-C198800F0D34}" srcOrd="0" destOrd="0" presId="urn:microsoft.com/office/officeart/2005/8/layout/vList5"/>
    <dgm:cxn modelId="{E784A23D-1142-43F8-A5BE-364F1D2013A8}" type="presParOf" srcId="{F7877D15-07C4-4933-A6D0-C198800F0D34}" destId="{D92FE4C6-03C7-4E46-A362-5D6C286017A0}" srcOrd="0" destOrd="0" presId="urn:microsoft.com/office/officeart/2005/8/layout/vList5"/>
    <dgm:cxn modelId="{79C9AD83-38FC-4F0D-B227-032B699648F1}" type="presParOf" srcId="{F7877D15-07C4-4933-A6D0-C198800F0D34}" destId="{B41CF33A-9AB5-414A-9496-8E1F43710430}" srcOrd="1" destOrd="0" presId="urn:microsoft.com/office/officeart/2005/8/layout/vList5"/>
    <dgm:cxn modelId="{9D44404D-2B57-4787-AC7C-4A1BCEE52CDC}" type="presParOf" srcId="{7AE9DC16-A741-4DAF-A03D-055BDB48A985}" destId="{4D687552-6C10-461E-8900-5EA4DE65FAAD}" srcOrd="1" destOrd="0" presId="urn:microsoft.com/office/officeart/2005/8/layout/vList5"/>
    <dgm:cxn modelId="{45C2F5D4-BB2F-439B-8AC5-23021282FC19}" type="presParOf" srcId="{7AE9DC16-A741-4DAF-A03D-055BDB48A985}" destId="{4E0E2F66-62CC-4163-8B32-2D92BE7D98AB}" srcOrd="2" destOrd="0" presId="urn:microsoft.com/office/officeart/2005/8/layout/vList5"/>
    <dgm:cxn modelId="{2417501A-2048-497A-91BA-B9BEE6926173}" type="presParOf" srcId="{4E0E2F66-62CC-4163-8B32-2D92BE7D98AB}" destId="{FE673038-F87F-47C0-A4C5-39E5B19865B9}" srcOrd="0" destOrd="0" presId="urn:microsoft.com/office/officeart/2005/8/layout/vList5"/>
    <dgm:cxn modelId="{858C1B30-A0D0-4ED1-AE05-BE55E8C68E8C}" type="presParOf" srcId="{4E0E2F66-62CC-4163-8B32-2D92BE7D98AB}" destId="{955034EA-8FA4-4C6C-8019-FDA985060DCE}" srcOrd="1" destOrd="0" presId="urn:microsoft.com/office/officeart/2005/8/layout/vList5"/>
    <dgm:cxn modelId="{CC214FA4-9E1E-4498-B217-60A59321F4AE}" type="presParOf" srcId="{7AE9DC16-A741-4DAF-A03D-055BDB48A985}" destId="{D165A5B1-9493-4D16-B38E-2354D87C443C}" srcOrd="3" destOrd="0" presId="urn:microsoft.com/office/officeart/2005/8/layout/vList5"/>
    <dgm:cxn modelId="{A40B1B9D-5C38-4E0A-A167-7C1B6224E6A2}" type="presParOf" srcId="{7AE9DC16-A741-4DAF-A03D-055BDB48A985}" destId="{AEDFDB5C-AA2A-4B6A-8181-3C1606A30FF6}" srcOrd="4" destOrd="0" presId="urn:microsoft.com/office/officeart/2005/8/layout/vList5"/>
    <dgm:cxn modelId="{1E592BE5-67A2-41BD-A2E9-51D8617AF9E5}" type="presParOf" srcId="{AEDFDB5C-AA2A-4B6A-8181-3C1606A30FF6}" destId="{0794FF00-1DC6-4E6A-9474-4357D0A1B31F}" srcOrd="0" destOrd="0" presId="urn:microsoft.com/office/officeart/2005/8/layout/vList5"/>
    <dgm:cxn modelId="{200E2F21-3482-462B-8243-1E2119A7920D}" type="presParOf" srcId="{AEDFDB5C-AA2A-4B6A-8181-3C1606A30FF6}" destId="{41D95BAE-22E4-4E22-AC19-54C174CE43EC}" srcOrd="1" destOrd="0" presId="urn:microsoft.com/office/officeart/2005/8/layout/vList5"/>
    <dgm:cxn modelId="{941BB0D9-2A41-460C-9040-104AEFFE8994}" type="presParOf" srcId="{7AE9DC16-A741-4DAF-A03D-055BDB48A985}" destId="{C68809FC-1A39-4212-9EE3-7E6D43826843}" srcOrd="5" destOrd="0" presId="urn:microsoft.com/office/officeart/2005/8/layout/vList5"/>
    <dgm:cxn modelId="{CBDCE311-4F79-4F28-A9D1-7E4E5FDEDB6A}" type="presParOf" srcId="{7AE9DC16-A741-4DAF-A03D-055BDB48A985}" destId="{AD63605A-1178-45FE-83E0-395BED33DB45}" srcOrd="6" destOrd="0" presId="urn:microsoft.com/office/officeart/2005/8/layout/vList5"/>
    <dgm:cxn modelId="{3FDF46BB-C673-4F4D-A964-3229BF1FA4F7}" type="presParOf" srcId="{AD63605A-1178-45FE-83E0-395BED33DB45}" destId="{E1D47CCA-988E-4C1C-80DB-9549CDCC1F80}" srcOrd="0" destOrd="0" presId="urn:microsoft.com/office/officeart/2005/8/layout/vList5"/>
    <dgm:cxn modelId="{79B23CFA-E682-4D43-9326-FC442E9968AB}" type="presParOf" srcId="{AD63605A-1178-45FE-83E0-395BED33DB45}" destId="{2A3EFFE5-D887-450C-B260-A488EDD84803}"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E96BA7-CA42-42F0-B288-9FAD836285C5}" type="doc">
      <dgm:prSet loTypeId="urn:microsoft.com/office/officeart/2005/8/layout/vList5" loCatId="list" qsTypeId="urn:microsoft.com/office/officeart/2005/8/quickstyle/3d1" qsCatId="3D" csTypeId="urn:microsoft.com/office/officeart/2005/8/colors/accent0_1" csCatId="mainScheme" phldr="1"/>
      <dgm:spPr/>
      <dgm:t>
        <a:bodyPr/>
        <a:lstStyle/>
        <a:p>
          <a:endParaRPr lang="et-EE"/>
        </a:p>
      </dgm:t>
    </dgm:pt>
    <dgm:pt modelId="{A8414375-C24F-4193-8D36-703748154D40}">
      <dgm:prSet phldrT="[Text]" custT="1"/>
      <dgm:spPr/>
      <dgm:t>
        <a:bodyPr/>
        <a:lstStyle/>
        <a:p>
          <a:r>
            <a:rPr lang="et-EE" sz="2000" smtClean="0"/>
            <a:t>Kui investeering või tegevus ületab 1000 € </a:t>
          </a:r>
          <a:br>
            <a:rPr lang="et-EE" sz="2000" smtClean="0"/>
          </a:br>
          <a:r>
            <a:rPr lang="et-EE" sz="1800" smtClean="0"/>
            <a:t>(ilma käibemaksuta)</a:t>
          </a:r>
          <a:endParaRPr lang="et-EE" sz="1800" dirty="0"/>
        </a:p>
      </dgm:t>
    </dgm:pt>
    <dgm:pt modelId="{B61F1B3F-085D-4AE1-AFF0-01BBE9C74B64}" type="parTrans" cxnId="{423175A9-55D9-4EAC-AB40-710A0B6F1259}">
      <dgm:prSet/>
      <dgm:spPr/>
      <dgm:t>
        <a:bodyPr/>
        <a:lstStyle/>
        <a:p>
          <a:endParaRPr lang="et-EE"/>
        </a:p>
      </dgm:t>
    </dgm:pt>
    <dgm:pt modelId="{61350946-7D10-4A5C-A636-2BC4C6A806E3}" type="sibTrans" cxnId="{423175A9-55D9-4EAC-AB40-710A0B6F1259}">
      <dgm:prSet/>
      <dgm:spPr/>
      <dgm:t>
        <a:bodyPr/>
        <a:lstStyle/>
        <a:p>
          <a:endParaRPr lang="et-EE"/>
        </a:p>
      </dgm:t>
    </dgm:pt>
    <dgm:pt modelId="{9DF52170-B5E0-41DE-A2A3-9C5B671F7AEC}">
      <dgm:prSet phldrT="[Text]"/>
      <dgm:spPr/>
      <dgm:t>
        <a:bodyPr/>
        <a:lstStyle/>
        <a:p>
          <a:r>
            <a:rPr lang="et-EE" dirty="0" smtClean="0"/>
            <a:t>Taotleja ja hinnapakkuja ei tohi omada osalust üksteise äriühingus ega kuuluda üksteise juhatusse ega nõukokku</a:t>
          </a:r>
          <a:endParaRPr lang="et-EE" b="1" dirty="0"/>
        </a:p>
      </dgm:t>
    </dgm:pt>
    <dgm:pt modelId="{515ECBD3-53BC-4883-9D77-B2CD119D2389}" type="parTrans" cxnId="{7286B97C-ABB7-44FC-BB94-AAEAEF13DC83}">
      <dgm:prSet/>
      <dgm:spPr/>
      <dgm:t>
        <a:bodyPr/>
        <a:lstStyle/>
        <a:p>
          <a:endParaRPr lang="et-EE"/>
        </a:p>
      </dgm:t>
    </dgm:pt>
    <dgm:pt modelId="{953CCEC9-C058-41E0-B296-9252B6410CE3}" type="sibTrans" cxnId="{7286B97C-ABB7-44FC-BB94-AAEAEF13DC83}">
      <dgm:prSet/>
      <dgm:spPr/>
      <dgm:t>
        <a:bodyPr/>
        <a:lstStyle/>
        <a:p>
          <a:endParaRPr lang="et-EE"/>
        </a:p>
      </dgm:t>
    </dgm:pt>
    <dgm:pt modelId="{76FA9586-8452-4D88-9D0B-5CEAD627DC60}">
      <dgm:prSet phldrT="[Text]" custT="1"/>
      <dgm:spPr/>
      <dgm:t>
        <a:bodyPr/>
        <a:lstStyle/>
        <a:p>
          <a:r>
            <a:rPr lang="et-EE" sz="1600" dirty="0" smtClean="0"/>
            <a:t>Kui toetuse saajaks on </a:t>
          </a:r>
          <a:r>
            <a:rPr lang="et-EE" sz="1600" b="1" dirty="0" smtClean="0"/>
            <a:t>KTG </a:t>
          </a:r>
          <a:r>
            <a:rPr lang="et-EE" sz="1600" dirty="0" smtClean="0"/>
            <a:t>ja tegevuse või investeeringu maksumus on suurem kui 1000 eurot kuid väiksem kui 5000 eurot </a:t>
          </a:r>
        </a:p>
        <a:p>
          <a:r>
            <a:rPr lang="et-EE" sz="1600" dirty="0" smtClean="0"/>
            <a:t>(ilma käibemaksuta) </a:t>
          </a:r>
          <a:endParaRPr lang="et-EE" sz="1600" dirty="0"/>
        </a:p>
      </dgm:t>
    </dgm:pt>
    <dgm:pt modelId="{F60994AA-E61E-4189-9FEC-C5BC8D5F35D6}" type="parTrans" cxnId="{71C135AC-3618-44A4-BDFD-9E18B6FAB767}">
      <dgm:prSet/>
      <dgm:spPr/>
      <dgm:t>
        <a:bodyPr/>
        <a:lstStyle/>
        <a:p>
          <a:endParaRPr lang="et-EE"/>
        </a:p>
      </dgm:t>
    </dgm:pt>
    <dgm:pt modelId="{DDD115B4-B69E-4E82-B22F-C616AB74E16C}" type="sibTrans" cxnId="{71C135AC-3618-44A4-BDFD-9E18B6FAB767}">
      <dgm:prSet/>
      <dgm:spPr/>
      <dgm:t>
        <a:bodyPr/>
        <a:lstStyle/>
        <a:p>
          <a:endParaRPr lang="et-EE"/>
        </a:p>
      </dgm:t>
    </dgm:pt>
    <dgm:pt modelId="{7D6B973F-CA45-4FB8-A32C-58D94F3A6CDA}">
      <dgm:prSet phldrT="[Text]"/>
      <dgm:spPr/>
      <dgm:t>
        <a:bodyPr/>
        <a:lstStyle/>
        <a:p>
          <a:r>
            <a:rPr lang="et-EE" dirty="0" smtClean="0"/>
            <a:t>Tegevusgrupi juhatuse liikme või tegevjuhi ja hinnapakkuja omavahelise seotuse korral peab toetuse saaja olema saanud vähemalt kolm võrreldavat hinnapakkumust. </a:t>
          </a:r>
          <a:endParaRPr lang="et-EE" dirty="0"/>
        </a:p>
      </dgm:t>
    </dgm:pt>
    <dgm:pt modelId="{AE61B4E7-93AB-4CE8-AA9F-B449F929A4F9}" type="parTrans" cxnId="{838F5032-8509-4E07-A14B-71F9BFA771B7}">
      <dgm:prSet/>
      <dgm:spPr/>
      <dgm:t>
        <a:bodyPr/>
        <a:lstStyle/>
        <a:p>
          <a:endParaRPr lang="et-EE"/>
        </a:p>
      </dgm:t>
    </dgm:pt>
    <dgm:pt modelId="{DB705986-31CC-40D1-A3D2-C0E3790205CC}" type="sibTrans" cxnId="{838F5032-8509-4E07-A14B-71F9BFA771B7}">
      <dgm:prSet/>
      <dgm:spPr/>
      <dgm:t>
        <a:bodyPr/>
        <a:lstStyle/>
        <a:p>
          <a:endParaRPr lang="et-EE"/>
        </a:p>
      </dgm:t>
    </dgm:pt>
    <dgm:pt modelId="{B0805024-2D57-43BE-AF4E-1C71FDE1B8A6}">
      <dgm:prSet phldrT="[Text]"/>
      <dgm:spPr/>
      <dgm:t>
        <a:bodyPr/>
        <a:lstStyle/>
        <a:p>
          <a:r>
            <a:rPr lang="et-EE" smtClean="0"/>
            <a:t>Kui toetuse saaja on tegevusgrupp ja tegevuse või investeeringu maksumus ületab 5000 eurot</a:t>
          </a:r>
          <a:endParaRPr lang="et-EE" dirty="0"/>
        </a:p>
      </dgm:t>
    </dgm:pt>
    <dgm:pt modelId="{8E1A7460-CD25-4BA7-AD27-3FFFBC92D538}" type="parTrans" cxnId="{0EF3B49C-75A5-4653-9C4B-3353D57B8391}">
      <dgm:prSet/>
      <dgm:spPr/>
      <dgm:t>
        <a:bodyPr/>
        <a:lstStyle/>
        <a:p>
          <a:endParaRPr lang="et-EE"/>
        </a:p>
      </dgm:t>
    </dgm:pt>
    <dgm:pt modelId="{6D77696F-8CBB-4F06-8526-7BFCA23D5254}" type="sibTrans" cxnId="{0EF3B49C-75A5-4653-9C4B-3353D57B8391}">
      <dgm:prSet/>
      <dgm:spPr/>
      <dgm:t>
        <a:bodyPr/>
        <a:lstStyle/>
        <a:p>
          <a:endParaRPr lang="et-EE"/>
        </a:p>
      </dgm:t>
    </dgm:pt>
    <dgm:pt modelId="{88080446-63F4-4E80-8F0E-065AC8AFA78A}">
      <dgm:prSet phldrT="[Text]"/>
      <dgm:spPr/>
      <dgm:t>
        <a:bodyPr/>
        <a:lstStyle/>
        <a:p>
          <a:r>
            <a:rPr lang="et-EE" dirty="0" smtClean="0"/>
            <a:t>Ei tohi olla hinnapakkujaga seotud</a:t>
          </a:r>
          <a:endParaRPr lang="et-EE" dirty="0"/>
        </a:p>
      </dgm:t>
    </dgm:pt>
    <dgm:pt modelId="{D6DD0864-5459-4554-B7EF-771D3F600B8D}" type="parTrans" cxnId="{DC86B1D6-45A6-49DF-8A60-0F724BF4D5D9}">
      <dgm:prSet/>
      <dgm:spPr/>
      <dgm:t>
        <a:bodyPr/>
        <a:lstStyle/>
        <a:p>
          <a:endParaRPr lang="et-EE"/>
        </a:p>
      </dgm:t>
    </dgm:pt>
    <dgm:pt modelId="{355E9170-5DBE-4842-A77C-B6DD026A63C5}" type="sibTrans" cxnId="{DC86B1D6-45A6-49DF-8A60-0F724BF4D5D9}">
      <dgm:prSet/>
      <dgm:spPr/>
      <dgm:t>
        <a:bodyPr/>
        <a:lstStyle/>
        <a:p>
          <a:endParaRPr lang="et-EE"/>
        </a:p>
      </dgm:t>
    </dgm:pt>
    <dgm:pt modelId="{C0D56230-8037-42CA-A014-CBF95CF485D2}">
      <dgm:prSet phldrT="[Text]"/>
      <dgm:spPr/>
      <dgm:t>
        <a:bodyPr/>
        <a:lstStyle/>
        <a:p>
          <a:r>
            <a:rPr lang="et-EE" dirty="0" smtClean="0"/>
            <a:t>Seotud isikutega võib tehinguid teha kuni 1000 euro piires</a:t>
          </a:r>
          <a:endParaRPr lang="et-EE" dirty="0"/>
        </a:p>
      </dgm:t>
    </dgm:pt>
    <dgm:pt modelId="{036217C1-AAF5-481C-8B92-0508F85EF4FF}" type="parTrans" cxnId="{523BDCFC-1C1F-4998-BFB6-97AA8CD44B52}">
      <dgm:prSet/>
      <dgm:spPr/>
      <dgm:t>
        <a:bodyPr/>
        <a:lstStyle/>
        <a:p>
          <a:endParaRPr lang="et-EE"/>
        </a:p>
      </dgm:t>
    </dgm:pt>
    <dgm:pt modelId="{4DF84664-7F85-4247-987E-85CC8B2A0514}" type="sibTrans" cxnId="{523BDCFC-1C1F-4998-BFB6-97AA8CD44B52}">
      <dgm:prSet/>
      <dgm:spPr/>
      <dgm:t>
        <a:bodyPr/>
        <a:lstStyle/>
        <a:p>
          <a:endParaRPr lang="et-EE"/>
        </a:p>
      </dgm:t>
    </dgm:pt>
    <dgm:pt modelId="{7AE9DC16-A741-4DAF-A03D-055BDB48A985}" type="pres">
      <dgm:prSet presAssocID="{7CE96BA7-CA42-42F0-B288-9FAD836285C5}" presName="Name0" presStyleCnt="0">
        <dgm:presLayoutVars>
          <dgm:dir/>
          <dgm:animLvl val="lvl"/>
          <dgm:resizeHandles val="exact"/>
        </dgm:presLayoutVars>
      </dgm:prSet>
      <dgm:spPr/>
      <dgm:t>
        <a:bodyPr/>
        <a:lstStyle/>
        <a:p>
          <a:endParaRPr lang="et-EE"/>
        </a:p>
      </dgm:t>
    </dgm:pt>
    <dgm:pt modelId="{F7877D15-07C4-4933-A6D0-C198800F0D34}" type="pres">
      <dgm:prSet presAssocID="{A8414375-C24F-4193-8D36-703748154D40}" presName="linNode" presStyleCnt="0"/>
      <dgm:spPr/>
    </dgm:pt>
    <dgm:pt modelId="{D92FE4C6-03C7-4E46-A362-5D6C286017A0}" type="pres">
      <dgm:prSet presAssocID="{A8414375-C24F-4193-8D36-703748154D40}" presName="parentText" presStyleLbl="node1" presStyleIdx="0" presStyleCnt="4" custScaleY="86463">
        <dgm:presLayoutVars>
          <dgm:chMax val="1"/>
          <dgm:bulletEnabled val="1"/>
        </dgm:presLayoutVars>
      </dgm:prSet>
      <dgm:spPr/>
      <dgm:t>
        <a:bodyPr/>
        <a:lstStyle/>
        <a:p>
          <a:endParaRPr lang="et-EE"/>
        </a:p>
      </dgm:t>
    </dgm:pt>
    <dgm:pt modelId="{B41CF33A-9AB5-414A-9496-8E1F43710430}" type="pres">
      <dgm:prSet presAssocID="{A8414375-C24F-4193-8D36-703748154D40}" presName="descendantText" presStyleLbl="alignAccFollowNode1" presStyleIdx="0" presStyleCnt="3" custScaleY="106445">
        <dgm:presLayoutVars>
          <dgm:bulletEnabled val="1"/>
        </dgm:presLayoutVars>
      </dgm:prSet>
      <dgm:spPr/>
      <dgm:t>
        <a:bodyPr/>
        <a:lstStyle/>
        <a:p>
          <a:endParaRPr lang="et-EE"/>
        </a:p>
      </dgm:t>
    </dgm:pt>
    <dgm:pt modelId="{4D687552-6C10-461E-8900-5EA4DE65FAAD}" type="pres">
      <dgm:prSet presAssocID="{61350946-7D10-4A5C-A636-2BC4C6A806E3}" presName="sp" presStyleCnt="0"/>
      <dgm:spPr/>
    </dgm:pt>
    <dgm:pt modelId="{4E0E2F66-62CC-4163-8B32-2D92BE7D98AB}" type="pres">
      <dgm:prSet presAssocID="{76FA9586-8452-4D88-9D0B-5CEAD627DC60}" presName="linNode" presStyleCnt="0"/>
      <dgm:spPr/>
    </dgm:pt>
    <dgm:pt modelId="{FE673038-F87F-47C0-A4C5-39E5B19865B9}" type="pres">
      <dgm:prSet presAssocID="{76FA9586-8452-4D88-9D0B-5CEAD627DC60}" presName="parentText" presStyleLbl="node1" presStyleIdx="1" presStyleCnt="4" custLinFactNeighborY="4239">
        <dgm:presLayoutVars>
          <dgm:chMax val="1"/>
          <dgm:bulletEnabled val="1"/>
        </dgm:presLayoutVars>
      </dgm:prSet>
      <dgm:spPr/>
      <dgm:t>
        <a:bodyPr/>
        <a:lstStyle/>
        <a:p>
          <a:endParaRPr lang="et-EE"/>
        </a:p>
      </dgm:t>
    </dgm:pt>
    <dgm:pt modelId="{955034EA-8FA4-4C6C-8019-FDA985060DCE}" type="pres">
      <dgm:prSet presAssocID="{76FA9586-8452-4D88-9D0B-5CEAD627DC60}" presName="descendantText" presStyleLbl="alignAccFollowNode1" presStyleIdx="1" presStyleCnt="3" custAng="0" custScaleY="95473">
        <dgm:presLayoutVars>
          <dgm:bulletEnabled val="1"/>
        </dgm:presLayoutVars>
      </dgm:prSet>
      <dgm:spPr/>
      <dgm:t>
        <a:bodyPr/>
        <a:lstStyle/>
        <a:p>
          <a:endParaRPr lang="et-EE"/>
        </a:p>
      </dgm:t>
    </dgm:pt>
    <dgm:pt modelId="{D165A5B1-9493-4D16-B38E-2354D87C443C}" type="pres">
      <dgm:prSet presAssocID="{DDD115B4-B69E-4E82-B22F-C616AB74E16C}" presName="sp" presStyleCnt="0"/>
      <dgm:spPr/>
    </dgm:pt>
    <dgm:pt modelId="{DDA1F212-3A95-4208-852B-B5F6FE0A5F73}" type="pres">
      <dgm:prSet presAssocID="{B0805024-2D57-43BE-AF4E-1C71FDE1B8A6}" presName="linNode" presStyleCnt="0"/>
      <dgm:spPr/>
    </dgm:pt>
    <dgm:pt modelId="{7081E293-EFB2-4F03-825E-D691C09C2748}" type="pres">
      <dgm:prSet presAssocID="{B0805024-2D57-43BE-AF4E-1C71FDE1B8A6}" presName="parentText" presStyleLbl="node1" presStyleIdx="2" presStyleCnt="4">
        <dgm:presLayoutVars>
          <dgm:chMax val="1"/>
          <dgm:bulletEnabled val="1"/>
        </dgm:presLayoutVars>
      </dgm:prSet>
      <dgm:spPr/>
      <dgm:t>
        <a:bodyPr/>
        <a:lstStyle/>
        <a:p>
          <a:endParaRPr lang="et-EE"/>
        </a:p>
      </dgm:t>
    </dgm:pt>
    <dgm:pt modelId="{979EAADF-EE65-4C2D-B586-F4DE0D821247}" type="pres">
      <dgm:prSet presAssocID="{B0805024-2D57-43BE-AF4E-1C71FDE1B8A6}" presName="descendantText" presStyleLbl="alignAccFollowNode1" presStyleIdx="2" presStyleCnt="3">
        <dgm:presLayoutVars>
          <dgm:bulletEnabled val="1"/>
        </dgm:presLayoutVars>
      </dgm:prSet>
      <dgm:spPr/>
      <dgm:t>
        <a:bodyPr/>
        <a:lstStyle/>
        <a:p>
          <a:endParaRPr lang="et-EE"/>
        </a:p>
      </dgm:t>
    </dgm:pt>
    <dgm:pt modelId="{9DE0999D-9B5A-4514-8271-2DE8EE46E938}" type="pres">
      <dgm:prSet presAssocID="{6D77696F-8CBB-4F06-8526-7BFCA23D5254}" presName="sp" presStyleCnt="0"/>
      <dgm:spPr/>
    </dgm:pt>
    <dgm:pt modelId="{5B2106B5-F020-4C30-92F5-584D2FBA87CE}" type="pres">
      <dgm:prSet presAssocID="{C0D56230-8037-42CA-A014-CBF95CF485D2}" presName="linNode" presStyleCnt="0"/>
      <dgm:spPr/>
    </dgm:pt>
    <dgm:pt modelId="{D3C7BD95-E890-43CF-B84D-F4E10681BB4E}" type="pres">
      <dgm:prSet presAssocID="{C0D56230-8037-42CA-A014-CBF95CF485D2}" presName="parentText" presStyleLbl="node1" presStyleIdx="3" presStyleCnt="4" custScaleX="277778" custScaleY="29361">
        <dgm:presLayoutVars>
          <dgm:chMax val="1"/>
          <dgm:bulletEnabled val="1"/>
        </dgm:presLayoutVars>
      </dgm:prSet>
      <dgm:spPr/>
      <dgm:t>
        <a:bodyPr/>
        <a:lstStyle/>
        <a:p>
          <a:endParaRPr lang="et-EE"/>
        </a:p>
      </dgm:t>
    </dgm:pt>
  </dgm:ptLst>
  <dgm:cxnLst>
    <dgm:cxn modelId="{581D47E6-FE03-4B56-ADDB-C079A7A15D07}" type="presOf" srcId="{76FA9586-8452-4D88-9D0B-5CEAD627DC60}" destId="{FE673038-F87F-47C0-A4C5-39E5B19865B9}" srcOrd="0" destOrd="0" presId="urn:microsoft.com/office/officeart/2005/8/layout/vList5"/>
    <dgm:cxn modelId="{DC86B1D6-45A6-49DF-8A60-0F724BF4D5D9}" srcId="{B0805024-2D57-43BE-AF4E-1C71FDE1B8A6}" destId="{88080446-63F4-4E80-8F0E-065AC8AFA78A}" srcOrd="0" destOrd="0" parTransId="{D6DD0864-5459-4554-B7EF-771D3F600B8D}" sibTransId="{355E9170-5DBE-4842-A77C-B6DD026A63C5}"/>
    <dgm:cxn modelId="{32A845FA-926C-4979-8A34-11F3EFCA77A3}" type="presOf" srcId="{7D6B973F-CA45-4FB8-A32C-58D94F3A6CDA}" destId="{955034EA-8FA4-4C6C-8019-FDA985060DCE}" srcOrd="0" destOrd="0" presId="urn:microsoft.com/office/officeart/2005/8/layout/vList5"/>
    <dgm:cxn modelId="{71B6C74D-63D6-4032-B3D7-9CE867404307}" type="presOf" srcId="{7CE96BA7-CA42-42F0-B288-9FAD836285C5}" destId="{7AE9DC16-A741-4DAF-A03D-055BDB48A985}" srcOrd="0" destOrd="0" presId="urn:microsoft.com/office/officeart/2005/8/layout/vList5"/>
    <dgm:cxn modelId="{381826C4-FB70-4301-A254-D5E6A0294690}" type="presOf" srcId="{9DF52170-B5E0-41DE-A2A3-9C5B671F7AEC}" destId="{B41CF33A-9AB5-414A-9496-8E1F43710430}" srcOrd="0" destOrd="0" presId="urn:microsoft.com/office/officeart/2005/8/layout/vList5"/>
    <dgm:cxn modelId="{455CF324-AC39-45DF-A008-D0C4C4A92D00}" type="presOf" srcId="{C0D56230-8037-42CA-A014-CBF95CF485D2}" destId="{D3C7BD95-E890-43CF-B84D-F4E10681BB4E}" srcOrd="0" destOrd="0" presId="urn:microsoft.com/office/officeart/2005/8/layout/vList5"/>
    <dgm:cxn modelId="{7286B97C-ABB7-44FC-BB94-AAEAEF13DC83}" srcId="{A8414375-C24F-4193-8D36-703748154D40}" destId="{9DF52170-B5E0-41DE-A2A3-9C5B671F7AEC}" srcOrd="0" destOrd="0" parTransId="{515ECBD3-53BC-4883-9D77-B2CD119D2389}" sibTransId="{953CCEC9-C058-41E0-B296-9252B6410CE3}"/>
    <dgm:cxn modelId="{838F5032-8509-4E07-A14B-71F9BFA771B7}" srcId="{76FA9586-8452-4D88-9D0B-5CEAD627DC60}" destId="{7D6B973F-CA45-4FB8-A32C-58D94F3A6CDA}" srcOrd="0" destOrd="0" parTransId="{AE61B4E7-93AB-4CE8-AA9F-B449F929A4F9}" sibTransId="{DB705986-31CC-40D1-A3D2-C0E3790205CC}"/>
    <dgm:cxn modelId="{523BDCFC-1C1F-4998-BFB6-97AA8CD44B52}" srcId="{7CE96BA7-CA42-42F0-B288-9FAD836285C5}" destId="{C0D56230-8037-42CA-A014-CBF95CF485D2}" srcOrd="3" destOrd="0" parTransId="{036217C1-AAF5-481C-8B92-0508F85EF4FF}" sibTransId="{4DF84664-7F85-4247-987E-85CC8B2A0514}"/>
    <dgm:cxn modelId="{D15C822B-1577-4E1F-BBF3-C3570BE9DE00}" type="presOf" srcId="{B0805024-2D57-43BE-AF4E-1C71FDE1B8A6}" destId="{7081E293-EFB2-4F03-825E-D691C09C2748}" srcOrd="0" destOrd="0" presId="urn:microsoft.com/office/officeart/2005/8/layout/vList5"/>
    <dgm:cxn modelId="{1E00C17B-8EBD-4D23-94E6-40E0DA1EEC1A}" type="presOf" srcId="{88080446-63F4-4E80-8F0E-065AC8AFA78A}" destId="{979EAADF-EE65-4C2D-B586-F4DE0D821247}" srcOrd="0" destOrd="0" presId="urn:microsoft.com/office/officeart/2005/8/layout/vList5"/>
    <dgm:cxn modelId="{0EF3B49C-75A5-4653-9C4B-3353D57B8391}" srcId="{7CE96BA7-CA42-42F0-B288-9FAD836285C5}" destId="{B0805024-2D57-43BE-AF4E-1C71FDE1B8A6}" srcOrd="2" destOrd="0" parTransId="{8E1A7460-CD25-4BA7-AD27-3FFFBC92D538}" sibTransId="{6D77696F-8CBB-4F06-8526-7BFCA23D5254}"/>
    <dgm:cxn modelId="{423175A9-55D9-4EAC-AB40-710A0B6F1259}" srcId="{7CE96BA7-CA42-42F0-B288-9FAD836285C5}" destId="{A8414375-C24F-4193-8D36-703748154D40}" srcOrd="0" destOrd="0" parTransId="{B61F1B3F-085D-4AE1-AFF0-01BBE9C74B64}" sibTransId="{61350946-7D10-4A5C-A636-2BC4C6A806E3}"/>
    <dgm:cxn modelId="{71C135AC-3618-44A4-BDFD-9E18B6FAB767}" srcId="{7CE96BA7-CA42-42F0-B288-9FAD836285C5}" destId="{76FA9586-8452-4D88-9D0B-5CEAD627DC60}" srcOrd="1" destOrd="0" parTransId="{F60994AA-E61E-4189-9FEC-C5BC8D5F35D6}" sibTransId="{DDD115B4-B69E-4E82-B22F-C616AB74E16C}"/>
    <dgm:cxn modelId="{F0B2D1FD-70D5-4837-82B0-55A374AA57A2}" type="presOf" srcId="{A8414375-C24F-4193-8D36-703748154D40}" destId="{D92FE4C6-03C7-4E46-A362-5D6C286017A0}" srcOrd="0" destOrd="0" presId="urn:microsoft.com/office/officeart/2005/8/layout/vList5"/>
    <dgm:cxn modelId="{1A4A7866-07EE-4676-831B-4B502F9A3D30}" type="presParOf" srcId="{7AE9DC16-A741-4DAF-A03D-055BDB48A985}" destId="{F7877D15-07C4-4933-A6D0-C198800F0D34}" srcOrd="0" destOrd="0" presId="urn:microsoft.com/office/officeart/2005/8/layout/vList5"/>
    <dgm:cxn modelId="{0A3FA976-797D-4594-8593-ACEF2482B3B0}" type="presParOf" srcId="{F7877D15-07C4-4933-A6D0-C198800F0D34}" destId="{D92FE4C6-03C7-4E46-A362-5D6C286017A0}" srcOrd="0" destOrd="0" presId="urn:microsoft.com/office/officeart/2005/8/layout/vList5"/>
    <dgm:cxn modelId="{82FBBD04-6DF4-4D3C-9403-95D17DF9C6DA}" type="presParOf" srcId="{F7877D15-07C4-4933-A6D0-C198800F0D34}" destId="{B41CF33A-9AB5-414A-9496-8E1F43710430}" srcOrd="1" destOrd="0" presId="urn:microsoft.com/office/officeart/2005/8/layout/vList5"/>
    <dgm:cxn modelId="{E9EA96DE-34DB-4831-89F9-06A4C5BD934E}" type="presParOf" srcId="{7AE9DC16-A741-4DAF-A03D-055BDB48A985}" destId="{4D687552-6C10-461E-8900-5EA4DE65FAAD}" srcOrd="1" destOrd="0" presId="urn:microsoft.com/office/officeart/2005/8/layout/vList5"/>
    <dgm:cxn modelId="{289429D7-92C9-4B88-B760-5E732F70831B}" type="presParOf" srcId="{7AE9DC16-A741-4DAF-A03D-055BDB48A985}" destId="{4E0E2F66-62CC-4163-8B32-2D92BE7D98AB}" srcOrd="2" destOrd="0" presId="urn:microsoft.com/office/officeart/2005/8/layout/vList5"/>
    <dgm:cxn modelId="{99FD2FD9-8D33-4D89-8BC0-06BEB63813F8}" type="presParOf" srcId="{4E0E2F66-62CC-4163-8B32-2D92BE7D98AB}" destId="{FE673038-F87F-47C0-A4C5-39E5B19865B9}" srcOrd="0" destOrd="0" presId="urn:microsoft.com/office/officeart/2005/8/layout/vList5"/>
    <dgm:cxn modelId="{1FEEBD95-166F-4D6D-B48A-8391C56FF656}" type="presParOf" srcId="{4E0E2F66-62CC-4163-8B32-2D92BE7D98AB}" destId="{955034EA-8FA4-4C6C-8019-FDA985060DCE}" srcOrd="1" destOrd="0" presId="urn:microsoft.com/office/officeart/2005/8/layout/vList5"/>
    <dgm:cxn modelId="{58858733-E487-4B89-9F4D-194F7B9A16D6}" type="presParOf" srcId="{7AE9DC16-A741-4DAF-A03D-055BDB48A985}" destId="{D165A5B1-9493-4D16-B38E-2354D87C443C}" srcOrd="3" destOrd="0" presId="urn:microsoft.com/office/officeart/2005/8/layout/vList5"/>
    <dgm:cxn modelId="{E21F4EA8-0903-452D-8526-0592E2A4D2E8}" type="presParOf" srcId="{7AE9DC16-A741-4DAF-A03D-055BDB48A985}" destId="{DDA1F212-3A95-4208-852B-B5F6FE0A5F73}" srcOrd="4" destOrd="0" presId="urn:microsoft.com/office/officeart/2005/8/layout/vList5"/>
    <dgm:cxn modelId="{CA8B0BD6-E398-4848-BFB5-004F9E49AD0D}" type="presParOf" srcId="{DDA1F212-3A95-4208-852B-B5F6FE0A5F73}" destId="{7081E293-EFB2-4F03-825E-D691C09C2748}" srcOrd="0" destOrd="0" presId="urn:microsoft.com/office/officeart/2005/8/layout/vList5"/>
    <dgm:cxn modelId="{60166D49-2DFC-4A4F-95D5-760824A4D89D}" type="presParOf" srcId="{DDA1F212-3A95-4208-852B-B5F6FE0A5F73}" destId="{979EAADF-EE65-4C2D-B586-F4DE0D821247}" srcOrd="1" destOrd="0" presId="urn:microsoft.com/office/officeart/2005/8/layout/vList5"/>
    <dgm:cxn modelId="{6D746BEF-DF89-47FD-8B63-2847ADC548DD}" type="presParOf" srcId="{7AE9DC16-A741-4DAF-A03D-055BDB48A985}" destId="{9DE0999D-9B5A-4514-8271-2DE8EE46E938}" srcOrd="5" destOrd="0" presId="urn:microsoft.com/office/officeart/2005/8/layout/vList5"/>
    <dgm:cxn modelId="{6061863C-2FA0-45DC-BC37-A813FCFB14F5}" type="presParOf" srcId="{7AE9DC16-A741-4DAF-A03D-055BDB48A985}" destId="{5B2106B5-F020-4C30-92F5-584D2FBA87CE}" srcOrd="6" destOrd="0" presId="urn:microsoft.com/office/officeart/2005/8/layout/vList5"/>
    <dgm:cxn modelId="{7D34ECDD-763D-4A0D-ADA8-19D962D6D1CD}" type="presParOf" srcId="{5B2106B5-F020-4C30-92F5-584D2FBA87CE}" destId="{D3C7BD95-E890-43CF-B84D-F4E10681BB4E}"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2DD4B0-0785-47B2-B5FD-799263D47F91}">
      <dsp:nvSpPr>
        <dsp:cNvPr id="0" name=""/>
        <dsp:cNvSpPr/>
      </dsp:nvSpPr>
      <dsp:spPr>
        <a:xfrm>
          <a:off x="170370" y="144749"/>
          <a:ext cx="8582721" cy="145537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t-EE" sz="2800" b="1" kern="1200" dirty="0" smtClean="0">
              <a:solidFill>
                <a:schemeClr val="tx1"/>
              </a:solidFill>
            </a:rPr>
            <a:t>PERSONALIKULU</a:t>
          </a:r>
        </a:p>
        <a:p>
          <a:pPr lvl="0" algn="ctr" defTabSz="1244600">
            <a:lnSpc>
              <a:spcPct val="90000"/>
            </a:lnSpc>
            <a:spcBef>
              <a:spcPct val="0"/>
            </a:spcBef>
            <a:spcAft>
              <a:spcPct val="35000"/>
            </a:spcAft>
          </a:pPr>
          <a:r>
            <a:rPr lang="et-EE" sz="1800" kern="1200" dirty="0" smtClean="0">
              <a:solidFill>
                <a:schemeClr val="tx1"/>
              </a:solidFill>
            </a:rPr>
            <a:t>projektijuhi või eksperdi tasu vastavalt töölepingule, töövõtu- või käsunduslepingule, </a:t>
          </a:r>
        </a:p>
        <a:p>
          <a:pPr lvl="0" algn="ctr" defTabSz="1244600">
            <a:lnSpc>
              <a:spcPct val="90000"/>
            </a:lnSpc>
            <a:spcBef>
              <a:spcPct val="0"/>
            </a:spcBef>
            <a:spcAft>
              <a:spcPct val="35000"/>
            </a:spcAft>
          </a:pPr>
          <a:r>
            <a:rPr lang="et-EE" sz="1800" kern="1200" dirty="0" smtClean="0">
              <a:solidFill>
                <a:schemeClr val="tx1"/>
              </a:solidFill>
            </a:rPr>
            <a:t>sh seadusest tulenevad maksud ja maksed      </a:t>
          </a:r>
          <a:endParaRPr lang="et-EE" sz="1800" kern="1200" dirty="0">
            <a:solidFill>
              <a:schemeClr val="tx1"/>
            </a:solidFill>
          </a:endParaRPr>
        </a:p>
      </dsp:txBody>
      <dsp:txXfrm>
        <a:off x="170370" y="144749"/>
        <a:ext cx="8582721" cy="1455377"/>
      </dsp:txXfrm>
    </dsp:sp>
    <dsp:sp modelId="{0E19660A-ADCF-40FA-BBCD-6340EDEBDCD0}">
      <dsp:nvSpPr>
        <dsp:cNvPr id="0" name=""/>
        <dsp:cNvSpPr/>
      </dsp:nvSpPr>
      <dsp:spPr>
        <a:xfrm>
          <a:off x="145013" y="1688032"/>
          <a:ext cx="5033186" cy="1133860"/>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t-EE" sz="1800" b="1" kern="1200" dirty="0" smtClean="0">
              <a:solidFill>
                <a:schemeClr val="tx1"/>
              </a:solidFill>
            </a:rPr>
            <a:t>PROJEKTIJUHTIMINE</a:t>
          </a:r>
          <a:r>
            <a:rPr lang="et-EE" sz="1800" kern="1200" dirty="0" smtClean="0">
              <a:solidFill>
                <a:schemeClr val="tx1"/>
              </a:solidFill>
            </a:rPr>
            <a:t>, v.a.</a:t>
          </a:r>
          <a:br>
            <a:rPr lang="et-EE" sz="1800" kern="1200" dirty="0" smtClean="0">
              <a:solidFill>
                <a:schemeClr val="tx1"/>
              </a:solidFill>
            </a:rPr>
          </a:br>
          <a:r>
            <a:rPr lang="et-EE" sz="1800" kern="1200" dirty="0" smtClean="0">
              <a:solidFill>
                <a:schemeClr val="tx1"/>
              </a:solidFill>
            </a:rPr>
            <a:t>KOV ja riigimuuseum</a:t>
          </a:r>
        </a:p>
        <a:p>
          <a:pPr lvl="0" algn="ctr" defTabSz="800100">
            <a:lnSpc>
              <a:spcPct val="90000"/>
            </a:lnSpc>
            <a:spcBef>
              <a:spcPct val="0"/>
            </a:spcBef>
            <a:spcAft>
              <a:spcPct val="35000"/>
            </a:spcAft>
          </a:pPr>
          <a:r>
            <a:rPr lang="et-EE" sz="1800" kern="1200" dirty="0" smtClean="0">
              <a:solidFill>
                <a:schemeClr val="tx1"/>
              </a:solidFill>
            </a:rPr>
            <a:t>§31 lg1 p16</a:t>
          </a:r>
          <a:endParaRPr lang="et-EE" sz="1800" kern="1200" dirty="0">
            <a:solidFill>
              <a:schemeClr val="tx1"/>
            </a:solidFill>
          </a:endParaRPr>
        </a:p>
      </dsp:txBody>
      <dsp:txXfrm>
        <a:off x="145013" y="1688032"/>
        <a:ext cx="5033186" cy="1133860"/>
      </dsp:txXfrm>
    </dsp:sp>
    <dsp:sp modelId="{659C0E04-CF5E-4F12-99D5-32D83F468833}">
      <dsp:nvSpPr>
        <dsp:cNvPr id="0" name=""/>
        <dsp:cNvSpPr/>
      </dsp:nvSpPr>
      <dsp:spPr>
        <a:xfrm>
          <a:off x="138731" y="3052257"/>
          <a:ext cx="3101632" cy="2778100"/>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t-EE" sz="1700" b="1" kern="1200" dirty="0" smtClean="0">
              <a:solidFill>
                <a:schemeClr val="tx1"/>
              </a:solidFill>
            </a:rPr>
            <a:t>TOETUST EI SAA projektijuhi brutotunnitasu, mis ületab 10 eurot ja </a:t>
          </a:r>
        </a:p>
        <a:p>
          <a:pPr marL="0" marR="0" lvl="0" indent="0" algn="ctr" defTabSz="914400" eaLnBrk="1" fontAlgn="auto" latinLnBrk="0" hangingPunct="1">
            <a:lnSpc>
              <a:spcPct val="100000"/>
            </a:lnSpc>
            <a:spcBef>
              <a:spcPct val="0"/>
            </a:spcBef>
            <a:spcAft>
              <a:spcPts val="0"/>
            </a:spcAft>
            <a:buClrTx/>
            <a:buSzTx/>
            <a:buFontTx/>
            <a:buNone/>
            <a:tabLst/>
            <a:defRPr/>
          </a:pPr>
          <a:r>
            <a:rPr lang="et-EE" sz="1700" kern="1200" dirty="0" smtClean="0">
              <a:solidFill>
                <a:schemeClr val="tx1"/>
              </a:solidFill>
            </a:rPr>
            <a:t>projektijuhtimisega seotud </a:t>
          </a:r>
          <a:r>
            <a:rPr lang="et-EE" sz="1700" b="1" kern="1200" dirty="0" smtClean="0">
              <a:solidFill>
                <a:schemeClr val="tx1"/>
              </a:solidFill>
            </a:rPr>
            <a:t>personalikulu kokku, mis ületab 20 % </a:t>
          </a:r>
          <a:r>
            <a:rPr lang="et-EE" sz="1700" kern="1200" dirty="0" smtClean="0">
              <a:solidFill>
                <a:schemeClr val="tx1"/>
              </a:solidFill>
            </a:rPr>
            <a:t>projekti abikõlblikest mitte-investeeringutega seotud  kuludest. Personalikulule võib juurde taotleda  kaudset kulu 15%.                   </a:t>
          </a:r>
          <a:r>
            <a:rPr lang="et-EE" sz="1700" b="0" kern="1200" dirty="0" smtClean="0">
              <a:solidFill>
                <a:schemeClr val="tx1"/>
              </a:solidFill>
            </a:rPr>
            <a:t>§31 lg1 p9</a:t>
          </a:r>
          <a:endParaRPr lang="et-EE" sz="1700" kern="1200" dirty="0">
            <a:solidFill>
              <a:schemeClr val="tx1"/>
            </a:solidFill>
          </a:endParaRPr>
        </a:p>
      </dsp:txBody>
      <dsp:txXfrm>
        <a:off x="138731" y="3052257"/>
        <a:ext cx="3101632" cy="2778100"/>
      </dsp:txXfrm>
    </dsp:sp>
    <dsp:sp modelId="{817EE812-1C5B-450F-928A-0A0A3994916B}">
      <dsp:nvSpPr>
        <dsp:cNvPr id="0" name=""/>
        <dsp:cNvSpPr/>
      </dsp:nvSpPr>
      <dsp:spPr>
        <a:xfrm>
          <a:off x="3415111" y="3052257"/>
          <a:ext cx="2057500" cy="2731205"/>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t-EE" sz="1700" b="1" kern="1200" dirty="0" smtClean="0">
              <a:solidFill>
                <a:schemeClr val="tx1"/>
              </a:solidFill>
            </a:rPr>
            <a:t>TOETUST EI SAA</a:t>
          </a:r>
          <a:r>
            <a:rPr lang="et-EE" sz="1700" kern="1200" dirty="0" smtClean="0">
              <a:solidFill>
                <a:schemeClr val="tx1"/>
              </a:solidFill>
            </a:rPr>
            <a:t>, kui tegemist on KOV-i või riigiasutuse või hallatava asutuse ametniku / töötajaga, </a:t>
          </a:r>
          <a:r>
            <a:rPr lang="et-EE" sz="1700" b="1" kern="1200" dirty="0" smtClean="0">
              <a:solidFill>
                <a:schemeClr val="tx1"/>
              </a:solidFill>
            </a:rPr>
            <a:t>kellel   on projektiga sarnased tööülesanded </a:t>
          </a:r>
        </a:p>
        <a:p>
          <a:pPr lvl="0" algn="ctr" defTabSz="755650">
            <a:lnSpc>
              <a:spcPct val="90000"/>
            </a:lnSpc>
            <a:spcBef>
              <a:spcPct val="0"/>
            </a:spcBef>
            <a:spcAft>
              <a:spcPct val="35000"/>
            </a:spcAft>
          </a:pPr>
          <a:r>
            <a:rPr lang="et-EE" sz="1700" b="0" kern="1200" dirty="0" smtClean="0">
              <a:solidFill>
                <a:schemeClr val="tx1"/>
              </a:solidFill>
            </a:rPr>
            <a:t>§31 lg1 p9</a:t>
          </a:r>
          <a:endParaRPr lang="et-EE" sz="1700" b="1" kern="1200" dirty="0" smtClean="0">
            <a:solidFill>
              <a:schemeClr val="tx1"/>
            </a:solidFill>
          </a:endParaRPr>
        </a:p>
      </dsp:txBody>
      <dsp:txXfrm>
        <a:off x="3415111" y="3052257"/>
        <a:ext cx="2057500" cy="2731205"/>
      </dsp:txXfrm>
    </dsp:sp>
    <dsp:sp modelId="{D70DDB04-1D0F-48D1-A751-BB5483182833}">
      <dsp:nvSpPr>
        <dsp:cNvPr id="0" name=""/>
        <dsp:cNvSpPr/>
      </dsp:nvSpPr>
      <dsp:spPr>
        <a:xfrm>
          <a:off x="5591226" y="1679808"/>
          <a:ext cx="3193749" cy="11532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t-EE" sz="1800" b="1" kern="1200" dirty="0" smtClean="0">
              <a:solidFill>
                <a:schemeClr val="tx1"/>
              </a:solidFill>
            </a:rPr>
            <a:t>EKSPERDID</a:t>
          </a:r>
          <a:endParaRPr lang="et-EE" sz="1800" b="1" kern="1200" dirty="0">
            <a:solidFill>
              <a:schemeClr val="tx1"/>
            </a:solidFill>
          </a:endParaRPr>
        </a:p>
      </dsp:txBody>
      <dsp:txXfrm>
        <a:off x="5591226" y="1679808"/>
        <a:ext cx="3193749" cy="1153251"/>
      </dsp:txXfrm>
    </dsp:sp>
    <dsp:sp modelId="{8575751E-2D8C-47A2-B63D-C99060C9BC45}">
      <dsp:nvSpPr>
        <dsp:cNvPr id="0" name=""/>
        <dsp:cNvSpPr/>
      </dsp:nvSpPr>
      <dsp:spPr>
        <a:xfrm>
          <a:off x="5759186" y="3071649"/>
          <a:ext cx="2881783" cy="2731205"/>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t-EE" sz="1700" b="1" kern="1200" dirty="0" smtClean="0">
              <a:solidFill>
                <a:schemeClr val="tx1"/>
              </a:solidFill>
            </a:rPr>
            <a:t>TOETUST EI SAA</a:t>
          </a:r>
          <a:r>
            <a:rPr lang="et-EE" sz="1700" kern="1200" dirty="0" smtClean="0">
              <a:solidFill>
                <a:schemeClr val="tx1"/>
              </a:solidFill>
            </a:rPr>
            <a:t>, kui tegemist on KOV-i või riigiasutuse või hallatava asutuse ametniku / töötajaga, </a:t>
          </a:r>
          <a:r>
            <a:rPr lang="et-EE" sz="1700" b="1" kern="1200" dirty="0" smtClean="0">
              <a:solidFill>
                <a:schemeClr val="tx1"/>
              </a:solidFill>
            </a:rPr>
            <a:t>kellele on projektiga sarnased tööülesanded </a:t>
          </a:r>
        </a:p>
        <a:p>
          <a:pPr lvl="0" algn="ctr" defTabSz="755650">
            <a:lnSpc>
              <a:spcPct val="90000"/>
            </a:lnSpc>
            <a:spcBef>
              <a:spcPct val="0"/>
            </a:spcBef>
            <a:spcAft>
              <a:spcPct val="35000"/>
            </a:spcAft>
          </a:pPr>
          <a:r>
            <a:rPr lang="et-EE" sz="1700" b="0" kern="1200" dirty="0" smtClean="0">
              <a:solidFill>
                <a:schemeClr val="tx1"/>
              </a:solidFill>
            </a:rPr>
            <a:t>§31 lg1 p9</a:t>
          </a:r>
          <a:endParaRPr lang="et-EE" sz="1700" b="1" kern="1200" dirty="0">
            <a:solidFill>
              <a:schemeClr val="tx1"/>
            </a:solidFill>
          </a:endParaRPr>
        </a:p>
      </dsp:txBody>
      <dsp:txXfrm>
        <a:off x="5759186" y="3071649"/>
        <a:ext cx="2881783" cy="273120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1E2B2F-8E66-40B9-9C24-6871D3BAF3C8}">
      <dsp:nvSpPr>
        <dsp:cNvPr id="0" name=""/>
        <dsp:cNvSpPr/>
      </dsp:nvSpPr>
      <dsp:spPr>
        <a:xfrm rot="10800000">
          <a:off x="0" y="0"/>
          <a:ext cx="8964488" cy="2736297"/>
        </a:xfrm>
        <a:prstGeom prst="trapezoid">
          <a:avLst>
            <a:gd name="adj" fmla="val 7591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t-EE" sz="1800" b="1" kern="1200" dirty="0" smtClean="0"/>
            <a:t>ETTEVÕTJA, MTÜ ja SA</a:t>
          </a:r>
          <a:br>
            <a:rPr lang="et-EE" sz="1800" b="1" kern="1200" dirty="0" smtClean="0"/>
          </a:br>
          <a:r>
            <a:rPr lang="et-EE" sz="1800" b="1" kern="1200" dirty="0" smtClean="0"/>
            <a:t>ühis-, teadmussiirde või koostööprojekti</a:t>
          </a:r>
          <a:br>
            <a:rPr lang="et-EE" sz="1800" b="1" kern="1200" dirty="0" smtClean="0"/>
          </a:br>
          <a:r>
            <a:rPr lang="et-EE" sz="1800" b="1" kern="1200" dirty="0" smtClean="0"/>
            <a:t>PROJEKTIJUHTIMISE OTSENE PERSONALIKULU</a:t>
          </a:r>
          <a:r>
            <a:rPr lang="et-EE" sz="1600" b="1" kern="1200" dirty="0" smtClean="0"/>
            <a:t/>
          </a:r>
          <a:br>
            <a:rPr lang="et-EE" sz="1600" b="1" kern="1200" dirty="0" smtClean="0"/>
          </a:br>
          <a:endParaRPr lang="et-EE" sz="1600" b="1" kern="1200" dirty="0" smtClean="0"/>
        </a:p>
        <a:p>
          <a:pPr lvl="0" algn="ctr" defTabSz="800100">
            <a:lnSpc>
              <a:spcPct val="90000"/>
            </a:lnSpc>
            <a:spcBef>
              <a:spcPct val="0"/>
            </a:spcBef>
            <a:spcAft>
              <a:spcPct val="35000"/>
            </a:spcAft>
          </a:pPr>
          <a:r>
            <a:rPr lang="et-EE" sz="1500" kern="1200" dirty="0" smtClean="0"/>
            <a:t>tegevusi elluviiva projektijuhi tööjõukulud (töötasu, lisatasu, preemia, puhkusetasu või puhkusetoetus, mis on kooskõlas samasisulise töö eest makstava palgataseme või töötasuga), töölepingu lõpetamise ja muu seadusest tulenev hüvitis, seadusest tulenevad maksud ja maksed punktides, sh sotsiaalmaks, töötuskindlustusmakse ja haigushüvitise tööandjapoolne osa , füüsilise isikuga sõlmitud töövõtu- või käsunduslepingu alusel makstav tasu ning sellelt tasult arvestatud sotsiaalmaks ja töötuskindlustusmakse</a:t>
          </a:r>
          <a:endParaRPr lang="et-EE" sz="1500" kern="1200" dirty="0"/>
        </a:p>
      </dsp:txBody>
      <dsp:txXfrm>
        <a:off x="1568785" y="0"/>
        <a:ext cx="5826917" cy="2736297"/>
      </dsp:txXfrm>
    </dsp:sp>
    <dsp:sp modelId="{22B42119-D844-47C6-8518-0A29D1A16988}">
      <dsp:nvSpPr>
        <dsp:cNvPr id="0" name=""/>
        <dsp:cNvSpPr/>
      </dsp:nvSpPr>
      <dsp:spPr>
        <a:xfrm rot="10800000">
          <a:off x="2021670" y="2736297"/>
          <a:ext cx="4921146" cy="432061"/>
        </a:xfrm>
        <a:prstGeom prst="trapezoid">
          <a:avLst>
            <a:gd name="adj" fmla="val 7591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t-EE" sz="1800" b="1" kern="1200" dirty="0" smtClean="0">
              <a:solidFill>
                <a:srgbClr val="FF0000"/>
              </a:solidFill>
            </a:rPr>
            <a:t>UUS!</a:t>
          </a:r>
          <a:r>
            <a:rPr lang="et-EE" sz="1800" kern="1200" dirty="0" smtClean="0"/>
            <a:t> </a:t>
          </a:r>
          <a:r>
            <a:rPr lang="et-EE" sz="1800" b="1" kern="1200" dirty="0" smtClean="0"/>
            <a:t>15% kaudseteks kuludeks</a:t>
          </a:r>
        </a:p>
      </dsp:txBody>
      <dsp:txXfrm>
        <a:off x="2882871" y="2736297"/>
        <a:ext cx="3198745" cy="432061"/>
      </dsp:txXfrm>
    </dsp:sp>
    <dsp:sp modelId="{A7002287-8E62-4AFC-9276-A7F6612665D8}">
      <dsp:nvSpPr>
        <dsp:cNvPr id="0" name=""/>
        <dsp:cNvSpPr/>
      </dsp:nvSpPr>
      <dsp:spPr>
        <a:xfrm rot="10800000">
          <a:off x="2405111" y="3168358"/>
          <a:ext cx="4154264" cy="2736297"/>
        </a:xfrm>
        <a:prstGeom prst="trapezoid">
          <a:avLst>
            <a:gd name="adj" fmla="val 7591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t-EE" sz="1800" b="1" kern="1200" dirty="0" smtClean="0"/>
            <a:t>PROJEKTIJUHTIMISE KAUDSED KULUD</a:t>
          </a:r>
          <a:r>
            <a:rPr lang="et-EE" sz="1800" kern="1200" dirty="0" smtClean="0"/>
            <a:t/>
          </a:r>
          <a:br>
            <a:rPr lang="et-EE" sz="1800" kern="1200" dirty="0" smtClean="0"/>
          </a:br>
          <a:r>
            <a:rPr lang="et-EE" sz="1500" kern="1200" dirty="0" smtClean="0"/>
            <a:t>bürootarbed, sidekulud, infotehnoloogia kulud, projektijuhi tööruumi kulu ja sõidukulu, raamatupidamiskulud, toetatava tegevuse elluviimisega seotud pangakonto haldamise kulud, ülekandetasud</a:t>
          </a:r>
        </a:p>
        <a:p>
          <a:pPr lvl="0" algn="ctr" defTabSz="800100">
            <a:lnSpc>
              <a:spcPct val="90000"/>
            </a:lnSpc>
            <a:spcBef>
              <a:spcPct val="0"/>
            </a:spcBef>
            <a:spcAft>
              <a:spcPct val="35000"/>
            </a:spcAft>
          </a:pPr>
          <a:r>
            <a:rPr lang="et-EE" sz="1500" kern="1200" dirty="0" smtClean="0">
              <a:solidFill>
                <a:srgbClr val="FF0000"/>
              </a:solidFill>
            </a:rPr>
            <a:t>kaudsete kulude hüvitamise korral toetuse väljamaksmisel abikõlbliku kaudse kulu tegelikku maksumust ja tasumist ei tõendata ega kontrollita ning selline kulu ei kuulu hüvitamisele kuludokumendi alusel</a:t>
          </a:r>
        </a:p>
      </dsp:txBody>
      <dsp:txXfrm>
        <a:off x="2405111" y="3168358"/>
        <a:ext cx="4154264" cy="273629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BC1591-DF50-4320-9423-6851BCF0A31D}" type="datetimeFigureOut">
              <a:rPr lang="et-EE" smtClean="0"/>
              <a:pPr/>
              <a:t>27.04.2016</a:t>
            </a:fld>
            <a:endParaRPr lang="et-E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F777F5-D231-4F15-9576-3C0EAAE29403}" type="slidenum">
              <a:rPr lang="et-EE" smtClean="0"/>
              <a:pPr/>
              <a:t>‹#›</a:t>
            </a:fld>
            <a:endParaRPr lang="et-EE" dirty="0"/>
          </a:p>
        </p:txBody>
      </p:sp>
    </p:spTree>
    <p:extLst>
      <p:ext uri="{BB962C8B-B14F-4D97-AF65-F5344CB8AC3E}">
        <p14:creationId xmlns:p14="http://schemas.microsoft.com/office/powerpoint/2010/main" xmlns="" val="577229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a:t>
            </a:fld>
            <a:endParaRPr lang="et-EE" dirty="0"/>
          </a:p>
        </p:txBody>
      </p:sp>
    </p:spTree>
    <p:extLst>
      <p:ext uri="{BB962C8B-B14F-4D97-AF65-F5344CB8AC3E}">
        <p14:creationId xmlns:p14="http://schemas.microsoft.com/office/powerpoint/2010/main" xmlns="" val="1601776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b="1" i="0" u="none" strike="noStrike" kern="1200" baseline="0" dirty="0" smtClean="0">
                <a:solidFill>
                  <a:srgbClr val="FF0000"/>
                </a:solidFill>
                <a:latin typeface="+mn-lt"/>
                <a:ea typeface="+mn-ea"/>
                <a:cs typeface="+mn-cs"/>
              </a:rPr>
              <a:t>Juhul kui KOV ei nõua ehitusluba, siis lisada kirjalik tõend selle kohta ja PRIA võtab selle aluseks.</a:t>
            </a:r>
          </a:p>
          <a:p>
            <a:r>
              <a:rPr lang="et-EE" dirty="0" smtClean="0"/>
              <a:t>§ 30 (1) abikõlbliku kulu moodustavad tegevuse elluviimiseks või i</a:t>
            </a:r>
            <a:r>
              <a:rPr lang="et-EE" u="sng" dirty="0" smtClean="0"/>
              <a:t>nvesteeringu tegemiseks vajalike kulude</a:t>
            </a:r>
            <a:r>
              <a:rPr lang="et-EE" dirty="0" smtClean="0"/>
              <a:t> maksumus, sh omanikujärelevalve ja muinsuskaitselise järelevalve tegemise maksumus </a:t>
            </a:r>
            <a:r>
              <a:rPr lang="et-EE" b="1" dirty="0" smtClean="0"/>
              <a:t>kokku kuni 3% </a:t>
            </a:r>
            <a:r>
              <a:rPr lang="et-EE" dirty="0" smtClean="0"/>
              <a:t>investeeringuobjekti ehitustööde maksumusest ning </a:t>
            </a:r>
          </a:p>
          <a:p>
            <a:r>
              <a:rPr lang="et-EE" dirty="0" smtClean="0"/>
              <a:t>kavandatava ehitise </a:t>
            </a:r>
            <a:r>
              <a:rPr lang="et-EE" u="sng" dirty="0" smtClean="0"/>
              <a:t>projekteerimistööde maksumus </a:t>
            </a:r>
            <a:r>
              <a:rPr lang="et-EE" dirty="0" smtClean="0"/>
              <a:t>kuni 10% investeeringuobjekti ehitustööde maksumusest, ning  abikõlbliku tegevuse või investeeringu tähistamiseks vajalike </a:t>
            </a:r>
            <a:r>
              <a:rPr lang="et-EE" u="sng" dirty="0" smtClean="0"/>
              <a:t>sümbolite maksumus</a:t>
            </a:r>
            <a:r>
              <a:rPr lang="et-EE" dirty="0" smtClean="0"/>
              <a:t>.</a:t>
            </a:r>
          </a:p>
          <a:p>
            <a:endParaRPr lang="et-EE" dirty="0" smtClean="0"/>
          </a:p>
          <a:p>
            <a:r>
              <a:rPr lang="et-EE" dirty="0" smtClean="0"/>
              <a:t>§ 30 </a:t>
            </a:r>
            <a:r>
              <a:rPr lang="et-EE" sz="1200" kern="1200" dirty="0" smtClean="0">
                <a:solidFill>
                  <a:schemeClr val="tx1"/>
                </a:solidFill>
                <a:latin typeface="+mn-lt"/>
                <a:ea typeface="+mn-ea"/>
                <a:cs typeface="+mn-cs"/>
              </a:rPr>
              <a:t>(3) </a:t>
            </a:r>
            <a:r>
              <a:rPr lang="fi-FI" sz="1200" b="0" i="0" u="none" strike="noStrike" kern="1200" baseline="0" dirty="0" smtClean="0">
                <a:solidFill>
                  <a:schemeClr val="tx1"/>
                </a:solidFill>
                <a:latin typeface="+mn-lt"/>
                <a:ea typeface="+mn-ea"/>
                <a:cs typeface="+mn-cs"/>
              </a:rPr>
              <a:t>Ehitise ehitamise ja parendamise kulude ning taristuinvesteeringute osaks võivad olla ka</a:t>
            </a:r>
            <a:r>
              <a:rPr lang="et-EE" sz="1200" b="0" i="0" u="none" strike="noStrike" kern="1200" baseline="0" dirty="0" smtClean="0">
                <a:solidFill>
                  <a:schemeClr val="tx1"/>
                </a:solidFill>
                <a:latin typeface="+mn-lt"/>
                <a:ea typeface="+mn-ea"/>
                <a:cs typeface="+mn-cs"/>
              </a:rPr>
              <a:t> </a:t>
            </a:r>
            <a:r>
              <a:rPr lang="fi-FI" sz="1200" b="0" i="0" u="none" strike="noStrike" kern="1200" baseline="0" dirty="0" smtClean="0">
                <a:solidFill>
                  <a:schemeClr val="tx1"/>
                </a:solidFill>
                <a:latin typeface="+mn-lt"/>
                <a:ea typeface="+mn-ea"/>
                <a:cs typeface="+mn-cs"/>
              </a:rPr>
              <a:t>kavandatava ehitise projekteerimistööd ja omanikujärelevalve ja muinsuskaitselise järelevalve</a:t>
            </a:r>
            <a:r>
              <a:rPr lang="et-EE" sz="1200" b="0" i="0" u="none" strike="noStrike" kern="1200" baseline="0" dirty="0" smtClean="0">
                <a:solidFill>
                  <a:schemeClr val="tx1"/>
                </a:solidFill>
                <a:latin typeface="+mn-lt"/>
                <a:ea typeface="+mn-ea"/>
                <a:cs typeface="+mn-cs"/>
              </a:rPr>
              <a:t> tegemise kulud.</a:t>
            </a:r>
            <a:endParaRPr lang="et-EE" dirty="0" smtClean="0"/>
          </a:p>
          <a:p>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 31</a:t>
            </a:r>
            <a:r>
              <a:rPr lang="et-EE" sz="1200" kern="1200" baseline="0" dirty="0" smtClean="0">
                <a:solidFill>
                  <a:schemeClr val="tx1"/>
                </a:solidFill>
                <a:latin typeface="+mn-lt"/>
                <a:ea typeface="+mn-ea"/>
                <a:cs typeface="+mn-cs"/>
              </a:rPr>
              <a:t> </a:t>
            </a:r>
            <a:r>
              <a:rPr lang="et-EE" sz="1200" kern="1200" dirty="0" smtClean="0">
                <a:solidFill>
                  <a:schemeClr val="tx1"/>
                </a:solidFill>
                <a:latin typeface="+mn-lt"/>
                <a:ea typeface="+mn-ea"/>
                <a:cs typeface="+mn-cs"/>
              </a:rPr>
              <a:t>(1) Abikõlblik</a:t>
            </a:r>
            <a:r>
              <a:rPr lang="et-EE" sz="1200" kern="1200" baseline="0" dirty="0" smtClean="0">
                <a:solidFill>
                  <a:schemeClr val="tx1"/>
                </a:solidFill>
                <a:latin typeface="+mn-lt"/>
                <a:ea typeface="+mn-ea"/>
                <a:cs typeface="+mn-cs"/>
              </a:rPr>
              <a:t>ud ei</a:t>
            </a:r>
            <a:r>
              <a:rPr lang="et-EE" sz="1200" kern="1200" dirty="0" smtClean="0">
                <a:solidFill>
                  <a:schemeClr val="tx1"/>
                </a:solidFill>
                <a:latin typeface="+mn-lt"/>
                <a:ea typeface="+mn-ea"/>
                <a:cs typeface="+mn-cs"/>
              </a:rPr>
              <a:t> ole järgmised kulud:</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22) ehitustegevus, mis ei võimalda selle elluviimise järel ehitist sihipäraselt kasutada;</a:t>
            </a:r>
          </a:p>
          <a:p>
            <a:r>
              <a:rPr lang="et-EE" sz="1200" b="0" i="1" u="none" kern="1200" dirty="0" smtClean="0">
                <a:solidFill>
                  <a:schemeClr val="tx1"/>
                </a:solidFill>
                <a:latin typeface="+mn-lt"/>
                <a:ea typeface="+mn-ea"/>
                <a:cs typeface="+mn-cs"/>
              </a:rPr>
              <a:t>Strateegias toodud jätkuprojektid on abikõlblikud</a:t>
            </a:r>
          </a:p>
          <a:p>
            <a:r>
              <a:rPr lang="fi-FI" sz="1200" b="0" i="0" u="none" strike="noStrike" kern="1200" baseline="0" dirty="0" smtClean="0">
                <a:solidFill>
                  <a:schemeClr val="tx1"/>
                </a:solidFill>
                <a:latin typeface="+mn-lt"/>
                <a:ea typeface="+mn-ea"/>
                <a:cs typeface="+mn-cs"/>
              </a:rPr>
              <a:t>piirkonnale olulise objekti ehitamine, selline võimalus pea</a:t>
            </a:r>
            <a:r>
              <a:rPr lang="et-EE" sz="1200" b="0" i="0" u="none" strike="noStrike" kern="1200" baseline="0" dirty="0" smtClean="0">
                <a:solidFill>
                  <a:schemeClr val="tx1"/>
                </a:solidFill>
                <a:latin typeface="+mn-lt"/>
                <a:ea typeface="+mn-ea"/>
                <a:cs typeface="+mn-cs"/>
              </a:rPr>
              <a:t>b </a:t>
            </a:r>
            <a:r>
              <a:rPr lang="fi-FI" sz="1200" b="0" i="0" u="none" strike="noStrike" kern="1200" baseline="0" dirty="0" smtClean="0">
                <a:solidFill>
                  <a:schemeClr val="tx1"/>
                </a:solidFill>
                <a:latin typeface="+mn-lt"/>
                <a:ea typeface="+mn-ea"/>
                <a:cs typeface="+mn-cs"/>
              </a:rPr>
              <a:t>olema selgelt kirjeldatud</a:t>
            </a:r>
            <a:r>
              <a:rPr lang="et-EE" sz="1200" b="0" i="0" u="none" strike="noStrike" kern="1200" baseline="0" dirty="0" smtClean="0">
                <a:solidFill>
                  <a:schemeClr val="tx1"/>
                </a:solidFill>
                <a:latin typeface="+mn-lt"/>
                <a:ea typeface="+mn-ea"/>
                <a:cs typeface="+mn-cs"/>
              </a:rPr>
              <a:t> strateegias või strateegia meetmes.</a:t>
            </a:r>
          </a:p>
          <a:p>
            <a:endParaRPr lang="et-EE" dirty="0" smtClean="0"/>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10</a:t>
            </a:fld>
            <a:endParaRPr lang="et-EE" dirty="0"/>
          </a:p>
        </p:txBody>
      </p:sp>
    </p:spTree>
    <p:extLst>
      <p:ext uri="{BB962C8B-B14F-4D97-AF65-F5344CB8AC3E}">
        <p14:creationId xmlns:p14="http://schemas.microsoft.com/office/powerpoint/2010/main" xmlns="" val="1024513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dirty="0" smtClean="0"/>
              <a:t>§7 lg3 p5</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u="sng" dirty="0" smtClean="0"/>
              <a:t>Strateegias ja rakenduskavas peab olema välja toodud investeering</a:t>
            </a:r>
            <a:r>
              <a:rPr lang="et-EE" sz="1200" dirty="0" smtClean="0"/>
              <a:t>, mille puhul on lubatud taotleda  projektitoetust mitmes etapis ja võtta investeering sihtotstarbelisse kasutusse § 42 lõike 7 punktis 1 sätestatust pikema tähtaja jooksul</a:t>
            </a:r>
          </a:p>
          <a:p>
            <a:endParaRPr lang="et-EE" dirty="0" smtClean="0"/>
          </a:p>
          <a:p>
            <a:r>
              <a:rPr lang="et-EE" dirty="0" smtClean="0"/>
              <a:t>Ehitusluba peab olema 1. ehitusega seotud maksetaotluse ajaks, mitte kui</a:t>
            </a:r>
            <a:r>
              <a:rPr lang="et-EE" baseline="0" dirty="0" smtClean="0"/>
              <a:t> 1. maksetaotlusega esitatakse projekteerimine.</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11</a:t>
            </a:fld>
            <a:endParaRPr lang="et-EE" dirty="0"/>
          </a:p>
        </p:txBody>
      </p:sp>
    </p:spTree>
    <p:extLst>
      <p:ext uri="{BB962C8B-B14F-4D97-AF65-F5344CB8AC3E}">
        <p14:creationId xmlns:p14="http://schemas.microsoft.com/office/powerpoint/2010/main" xmlns="" val="2602772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 28 lg (2) Kui projektitoetuse taotleja taotleb toetust:</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1) ehitise kohta, mida ehitatakse, välja arvatud uus püstitatav hoone, või kuhu inventar või seade paigaldatakse, või mootorsõiduki kohta, kuhu seade paigaldatakse, </a:t>
            </a:r>
            <a:r>
              <a:rPr lang="et-EE" sz="1200" u="sng" kern="1200" dirty="0" smtClean="0">
                <a:solidFill>
                  <a:schemeClr val="tx1"/>
                </a:solidFill>
                <a:latin typeface="+mn-lt"/>
                <a:ea typeface="+mn-ea"/>
                <a:cs typeface="+mn-cs"/>
              </a:rPr>
              <a:t>on see ehitis või mootorsõiduk projektitoetuse taotleja omandis või on antud talle õiguslikul alusel kasutamiseks vähemalt viieks aastaks arvates PRIA poolt viimase toetusosa väljamaksmisest</a:t>
            </a:r>
            <a:r>
              <a:rPr lang="et-EE"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3) uue hoone püstitamiseks, peab kavandatava hoone alune maa olema projektitoetuse taotleja omandis või on selle alusele maale projektitoetuse taotleja kasuks seatud hoonestusõigus vähemalt viieks järgnevaks aastaks arvates PRIA poolt viimase toetusosa väljamaksmisest;</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b="0" i="1" u="non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i="0" kern="1200" dirty="0" smtClean="0">
                <a:solidFill>
                  <a:schemeClr val="tx1"/>
                </a:solidFill>
                <a:effectLst/>
                <a:latin typeface="+mn-lt"/>
                <a:ea typeface="+mn-ea"/>
                <a:cs typeface="+mn-cs"/>
              </a:rPr>
              <a:t>Nõue tuleneb vajadusest tagada investeeringuobjekti sihipärane kasutamine vähemalt viie aasta jooksul arvates investeeringu tegemisest. </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i="1" kern="1200" dirty="0" smtClean="0">
                <a:solidFill>
                  <a:schemeClr val="tx1"/>
                </a:solidFill>
                <a:effectLst/>
                <a:latin typeface="+mn-lt"/>
                <a:ea typeface="+mn-ea"/>
                <a:cs typeface="+mn-cs"/>
              </a:rPr>
              <a:t>Seega, arvestades taotluse menetlemiseks kuni 60 tööpäeva - ca 3 kuud, investeeringu tegemiseks aega 2 aastat, kuludokumentide menetlemiseks 3 kuud, järelvalveperiood 5 aastat, kokku peaks rendilepingu pikkus olema ca 7 aastat ja 6 kuud). Hoonestusõiguse ja rendilepingute kestvus sama.</a:t>
            </a:r>
            <a:endParaRPr lang="et-EE" sz="1200" kern="1200" dirty="0" smtClean="0">
              <a:solidFill>
                <a:schemeClr val="tx1"/>
              </a:solidFill>
              <a:effectLst/>
              <a:latin typeface="+mn-lt"/>
              <a:ea typeface="+mn-ea"/>
              <a:cs typeface="+mn-cs"/>
            </a:endParaRPr>
          </a:p>
          <a:p>
            <a:endParaRPr lang="et-EE" i="0"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12</a:t>
            </a:fld>
            <a:endParaRPr lang="et-EE" dirty="0"/>
          </a:p>
        </p:txBody>
      </p:sp>
    </p:spTree>
    <p:extLst>
      <p:ext uri="{BB962C8B-B14F-4D97-AF65-F5344CB8AC3E}">
        <p14:creationId xmlns:p14="http://schemas.microsoft.com/office/powerpoint/2010/main" xmlns="" val="1927541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 30 lg</a:t>
            </a:r>
            <a:r>
              <a:rPr lang="et-EE" sz="1200" kern="1200" baseline="0" dirty="0" smtClean="0">
                <a:solidFill>
                  <a:schemeClr val="tx1"/>
                </a:solidFill>
                <a:latin typeface="+mn-lt"/>
                <a:ea typeface="+mn-ea"/>
                <a:cs typeface="+mn-cs"/>
              </a:rPr>
              <a:t> (2) p </a:t>
            </a:r>
            <a:r>
              <a:rPr lang="et-EE" sz="1200" kern="1200" dirty="0" smtClean="0">
                <a:solidFill>
                  <a:schemeClr val="tx1"/>
                </a:solidFill>
                <a:latin typeface="+mn-lt"/>
                <a:ea typeface="+mn-ea"/>
                <a:cs typeface="+mn-cs"/>
              </a:rPr>
              <a:t>2)</a:t>
            </a:r>
          </a:p>
          <a:p>
            <a:r>
              <a:rPr lang="et-EE" sz="1200" b="0" i="0" u="none" strike="noStrike" kern="1200" baseline="0" dirty="0" smtClean="0">
                <a:solidFill>
                  <a:schemeClr val="tx1"/>
                </a:solidFill>
                <a:latin typeface="+mn-lt"/>
                <a:ea typeface="+mn-ea"/>
                <a:cs typeface="+mn-cs"/>
              </a:rPr>
              <a:t>Eraldi on tegevusena välja toodud </a:t>
            </a:r>
            <a:r>
              <a:rPr lang="et-EE" sz="1200" b="0" i="0" u="none" strike="noStrike" kern="1200" baseline="0" dirty="0" err="1" smtClean="0">
                <a:solidFill>
                  <a:schemeClr val="tx1"/>
                </a:solidFill>
                <a:latin typeface="+mn-lt"/>
                <a:ea typeface="+mn-ea"/>
                <a:cs typeface="+mn-cs"/>
              </a:rPr>
              <a:t>taristuinvesteeringud</a:t>
            </a:r>
            <a:r>
              <a:rPr lang="et-EE" sz="1200" b="0" i="0" u="none" strike="noStrike" kern="1200" baseline="0" dirty="0" smtClean="0">
                <a:solidFill>
                  <a:schemeClr val="tx1"/>
                </a:solidFill>
                <a:latin typeface="+mn-lt"/>
                <a:ea typeface="+mn-ea"/>
                <a:cs typeface="+mn-cs"/>
              </a:rPr>
              <a:t>, </a:t>
            </a:r>
          </a:p>
          <a:p>
            <a:r>
              <a:rPr lang="et-EE" sz="1200" b="0" i="0" u="none" strike="noStrike" kern="1200" baseline="0" dirty="0" smtClean="0">
                <a:solidFill>
                  <a:schemeClr val="tx1"/>
                </a:solidFill>
                <a:latin typeface="+mn-lt"/>
                <a:ea typeface="+mn-ea"/>
                <a:cs typeface="+mn-cs"/>
              </a:rPr>
              <a:t>st investeeringud elektriga varustatuse, veevarustus- ja kanalisatsioonivõrgu, </a:t>
            </a:r>
          </a:p>
          <a:p>
            <a:r>
              <a:rPr lang="et-EE" sz="1200" b="0" i="0" u="none" strike="noStrike" kern="1200" baseline="0" dirty="0" smtClean="0">
                <a:solidFill>
                  <a:schemeClr val="tx1"/>
                </a:solidFill>
                <a:latin typeface="+mn-lt"/>
                <a:ea typeface="+mn-ea"/>
                <a:cs typeface="+mn-cs"/>
              </a:rPr>
              <a:t>uue põlvkonna elektroonilise side juurdepääsuvõrgu  (nn. „last </a:t>
            </a:r>
            <a:r>
              <a:rPr lang="et-EE" sz="1200" b="0" i="0" u="none" strike="noStrike" kern="1200" baseline="0" dirty="0" err="1" smtClean="0">
                <a:solidFill>
                  <a:schemeClr val="tx1"/>
                </a:solidFill>
                <a:latin typeface="+mn-lt"/>
                <a:ea typeface="+mn-ea"/>
                <a:cs typeface="+mn-cs"/>
              </a:rPr>
              <a:t>mile</a:t>
            </a:r>
            <a:r>
              <a:rPr lang="et-EE" sz="1200" b="0" i="0" u="none" strike="noStrike" kern="1200" baseline="0" dirty="0" smtClean="0">
                <a:solidFill>
                  <a:schemeClr val="tx1"/>
                </a:solidFill>
                <a:latin typeface="+mn-lt"/>
                <a:ea typeface="+mn-ea"/>
                <a:cs typeface="+mn-cs"/>
              </a:rPr>
              <a:t>“) ja </a:t>
            </a:r>
          </a:p>
          <a:p>
            <a:r>
              <a:rPr lang="et-EE" sz="1200" b="0" i="0" u="none" strike="noStrike" kern="1200" baseline="0" dirty="0" smtClean="0">
                <a:solidFill>
                  <a:schemeClr val="tx1"/>
                </a:solidFill>
                <a:latin typeface="+mn-lt"/>
                <a:ea typeface="+mn-ea"/>
                <a:cs typeface="+mn-cs"/>
              </a:rPr>
              <a:t>juurdepääsuteede </a:t>
            </a:r>
            <a:r>
              <a:rPr lang="et-EE" sz="1200" b="0" i="0" u="sng" strike="noStrike" kern="1200" baseline="0" dirty="0" smtClean="0">
                <a:solidFill>
                  <a:schemeClr val="tx1"/>
                </a:solidFill>
                <a:latin typeface="+mn-lt"/>
                <a:ea typeface="+mn-ea"/>
                <a:cs typeface="+mn-cs"/>
              </a:rPr>
              <a:t>ehitamiseks, rajamiseks või rekonstrueerimiseks</a:t>
            </a:r>
            <a:r>
              <a:rPr lang="et-EE" sz="1200" b="0" i="0" u="none" strike="noStrike" kern="1200" baseline="0" dirty="0" smtClean="0">
                <a:solidFill>
                  <a:schemeClr val="tx1"/>
                </a:solidFill>
                <a:latin typeface="+mn-lt"/>
                <a:ea typeface="+mn-ea"/>
                <a:cs typeface="+mn-cs"/>
              </a:rPr>
              <a:t>, k. a. nende juurde kuuluvate seadmete </a:t>
            </a:r>
            <a:r>
              <a:rPr lang="fi-FI" sz="1200" b="0" i="0" u="none" strike="noStrike" kern="1200" baseline="0" dirty="0" smtClean="0">
                <a:solidFill>
                  <a:schemeClr val="tx1"/>
                </a:solidFill>
                <a:latin typeface="+mn-lt"/>
                <a:ea typeface="+mn-ea"/>
                <a:cs typeface="+mn-cs"/>
              </a:rPr>
              <a:t>ostmiseks, paigaldamiseks ja vastava võrguga liitumiseks. </a:t>
            </a:r>
            <a:endParaRPr lang="et-EE" sz="1200" b="0" i="0" u="none" strike="noStrike" kern="1200" baseline="0" dirty="0" smtClean="0">
              <a:solidFill>
                <a:schemeClr val="tx1"/>
              </a:solidFill>
              <a:latin typeface="+mn-lt"/>
              <a:ea typeface="+mn-ea"/>
              <a:cs typeface="+mn-cs"/>
            </a:endParaRPr>
          </a:p>
          <a:p>
            <a:endParaRPr lang="et-EE"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b="0" i="0" u="none" strike="noStrike" kern="1200" baseline="0" dirty="0" smtClean="0">
                <a:solidFill>
                  <a:schemeClr val="tx1"/>
                </a:solidFill>
                <a:latin typeface="+mn-lt"/>
                <a:ea typeface="+mn-ea"/>
                <a:cs typeface="+mn-cs"/>
              </a:rPr>
              <a:t>Elektroonilise side seaduse tähenduses on uue põlvkonna elektrooniline side internetiühendus, mis võimaldab andmeedastust allalaadimiskiirusega vähemalt 100 </a:t>
            </a:r>
            <a:r>
              <a:rPr lang="et-EE" sz="1200" b="0" i="0" u="none" strike="noStrike" kern="1200" baseline="0" dirty="0" err="1" smtClean="0">
                <a:solidFill>
                  <a:schemeClr val="tx1"/>
                </a:solidFill>
                <a:latin typeface="+mn-lt"/>
                <a:ea typeface="+mn-ea"/>
                <a:cs typeface="+mn-cs"/>
              </a:rPr>
              <a:t>Mbit/s</a:t>
            </a:r>
            <a:r>
              <a:rPr lang="et-EE" sz="1200" b="0" i="0" u="none" strike="noStrike" kern="1200" baseline="0" dirty="0" smtClean="0">
                <a:solidFill>
                  <a:schemeClr val="tx1"/>
                </a:solidFill>
                <a:latin typeface="+mn-lt"/>
                <a:ea typeface="+mn-ea"/>
                <a:cs typeface="+mn-cs"/>
              </a:rPr>
              <a:t>. </a:t>
            </a:r>
            <a:r>
              <a:rPr lang="et-EE" sz="1200" b="1" i="0" u="none" strike="noStrike" kern="1200" baseline="0" dirty="0" smtClean="0">
                <a:solidFill>
                  <a:schemeClr val="tx1"/>
                </a:solidFill>
                <a:latin typeface="+mn-lt"/>
                <a:ea typeface="+mn-ea"/>
                <a:cs typeface="+mn-cs"/>
              </a:rPr>
              <a:t>Juurdepääsuvõrgu all </a:t>
            </a:r>
            <a:r>
              <a:rPr lang="et-EE" sz="1200" b="0" i="0" u="none" strike="noStrike" kern="1200" baseline="0" dirty="0" smtClean="0">
                <a:solidFill>
                  <a:schemeClr val="tx1"/>
                </a:solidFill>
                <a:latin typeface="+mn-lt"/>
                <a:ea typeface="+mn-ea"/>
                <a:cs typeface="+mn-cs"/>
              </a:rPr>
              <a:t>mõeldakse nn viimase miili ühenduse rajamist, ehk selle osa internetiühenduse rajamist, mis ühendab lõpptarbija baasvõrguga.</a:t>
            </a:r>
          </a:p>
          <a:p>
            <a:endParaRPr lang="et-EE" sz="1200" b="0" i="0" u="none" strike="noStrike" kern="1200" baseline="0" dirty="0" smtClean="0">
              <a:solidFill>
                <a:schemeClr val="tx1"/>
              </a:solidFill>
              <a:latin typeface="+mn-lt"/>
              <a:ea typeface="+mn-ea"/>
              <a:cs typeface="+mn-cs"/>
            </a:endParaRPr>
          </a:p>
          <a:p>
            <a:r>
              <a:rPr lang="fi-FI" sz="1200" b="0" i="0" u="none" strike="noStrike" kern="1200" baseline="0" dirty="0" smtClean="0">
                <a:solidFill>
                  <a:schemeClr val="tx1"/>
                </a:solidFill>
                <a:latin typeface="+mn-lt"/>
                <a:ea typeface="+mn-ea"/>
                <a:cs typeface="+mn-cs"/>
              </a:rPr>
              <a:t>Taristu all mõeldakse eraldiseisvat taristuprojekti</a:t>
            </a:r>
            <a:r>
              <a:rPr lang="et-EE" sz="1200" b="0" i="0" u="none" strike="noStrike" kern="1200" baseline="0" dirty="0" smtClean="0">
                <a:solidFill>
                  <a:schemeClr val="tx1"/>
                </a:solidFill>
                <a:latin typeface="+mn-lt"/>
                <a:ea typeface="+mn-ea"/>
                <a:cs typeface="+mn-cs"/>
              </a:rPr>
              <a:t> </a:t>
            </a:r>
            <a:r>
              <a:rPr lang="fi-FI" sz="1200" b="0" i="0" u="none" strike="noStrike" kern="1200" baseline="0" dirty="0" smtClean="0">
                <a:solidFill>
                  <a:schemeClr val="tx1"/>
                </a:solidFill>
                <a:latin typeface="+mn-lt"/>
                <a:ea typeface="+mn-ea"/>
                <a:cs typeface="+mn-cs"/>
              </a:rPr>
              <a:t>üksiktarbija hoonest kuni liitumispunktini ja mitte ehitisesisest, nt</a:t>
            </a:r>
            <a:r>
              <a:rPr lang="et-EE" sz="1200" b="0" i="0" u="none" strike="noStrike" kern="1200" baseline="0" dirty="0" smtClean="0">
                <a:solidFill>
                  <a:schemeClr val="tx1"/>
                </a:solidFill>
                <a:latin typeface="+mn-lt"/>
                <a:ea typeface="+mn-ea"/>
                <a:cs typeface="+mn-cs"/>
              </a:rPr>
              <a:t> ventilatsiooniehitusprojekti.</a:t>
            </a:r>
          </a:p>
          <a:p>
            <a:r>
              <a:rPr lang="et-EE" sz="1200" b="0" i="0" u="none" strike="noStrike" kern="1200" baseline="0" dirty="0" err="1" smtClean="0">
                <a:solidFill>
                  <a:schemeClr val="tx1"/>
                </a:solidFill>
                <a:latin typeface="+mn-lt"/>
                <a:ea typeface="+mn-ea"/>
                <a:cs typeface="+mn-cs"/>
              </a:rPr>
              <a:t>Taristuinvesteeringu</a:t>
            </a:r>
            <a:r>
              <a:rPr lang="et-EE" sz="1200" b="0" i="0" u="none" strike="noStrike" kern="1200" baseline="0" dirty="0" smtClean="0">
                <a:solidFill>
                  <a:schemeClr val="tx1"/>
                </a:solidFill>
                <a:latin typeface="+mn-lt"/>
                <a:ea typeface="+mn-ea"/>
                <a:cs typeface="+mn-cs"/>
              </a:rPr>
              <a:t> korral antakse toetust kuni 60% investeeringuobjekti abikõlblike kulude (sealhulgas liitumistasu) maksumusest.</a:t>
            </a:r>
          </a:p>
          <a:p>
            <a:r>
              <a:rPr lang="et-EE" sz="1200" b="0" i="0" u="none" strike="noStrike" kern="1200" baseline="0" dirty="0" smtClean="0">
                <a:solidFill>
                  <a:srgbClr val="0070C0"/>
                </a:solidFill>
                <a:latin typeface="+mn-lt"/>
                <a:ea typeface="+mn-ea"/>
                <a:cs typeface="+mn-cs"/>
              </a:rPr>
              <a:t>Nt parkla valgustuse rajamine oma krundil kuni 90%, imbkaev iseendale 90%</a:t>
            </a:r>
          </a:p>
          <a:p>
            <a:endParaRPr lang="et-EE" sz="1200" b="0" i="0" u="none" strike="noStrike" kern="1200" baseline="0" dirty="0" smtClean="0">
              <a:solidFill>
                <a:schemeClr val="tx1"/>
              </a:solidFill>
              <a:latin typeface="+mn-lt"/>
              <a:ea typeface="+mn-ea"/>
              <a:cs typeface="+mn-cs"/>
            </a:endParaRPr>
          </a:p>
          <a:p>
            <a:r>
              <a:rPr lang="et-EE" sz="1200" b="0" i="0" u="sng" strike="noStrike" kern="1200" baseline="0" dirty="0" smtClean="0">
                <a:solidFill>
                  <a:schemeClr val="tx1"/>
                </a:solidFill>
                <a:latin typeface="+mn-lt"/>
                <a:ea typeface="+mn-ea"/>
                <a:cs typeface="+mn-cs"/>
              </a:rPr>
              <a:t>Kogukonnateenuste arendamiseks mõeldud </a:t>
            </a:r>
            <a:r>
              <a:rPr lang="fi-FI" sz="1200" b="0" i="0" u="sng" strike="noStrike" kern="1200" baseline="0" dirty="0" smtClean="0">
                <a:solidFill>
                  <a:schemeClr val="tx1"/>
                </a:solidFill>
                <a:latin typeface="+mn-lt"/>
                <a:ea typeface="+mn-ea"/>
                <a:cs typeface="+mn-cs"/>
              </a:rPr>
              <a:t>taristuinvesteeringu</a:t>
            </a:r>
            <a:r>
              <a:rPr lang="fi-FI" sz="1200" b="0" i="0" u="none" strike="noStrike" kern="1200" baseline="0" dirty="0" smtClean="0">
                <a:solidFill>
                  <a:schemeClr val="tx1"/>
                </a:solidFill>
                <a:latin typeface="+mn-lt"/>
                <a:ea typeface="+mn-ea"/>
                <a:cs typeface="+mn-cs"/>
              </a:rPr>
              <a:t> toetusmäär on 90% sel juhul kui taristuinvesteering on seotud muu</a:t>
            </a:r>
            <a:r>
              <a:rPr lang="et-EE" sz="1200" b="0" i="0" u="none" strike="noStrike" kern="1200" baseline="0" dirty="0" smtClean="0">
                <a:solidFill>
                  <a:schemeClr val="tx1"/>
                </a:solidFill>
                <a:latin typeface="+mn-lt"/>
                <a:ea typeface="+mn-ea"/>
                <a:cs typeface="+mn-cs"/>
              </a:rPr>
              <a:t>  ehitustegevusega. </a:t>
            </a:r>
          </a:p>
          <a:p>
            <a:r>
              <a:rPr lang="et-EE" sz="1200" b="0" i="0" u="none" strike="noStrike" kern="1200" baseline="0" dirty="0" smtClean="0">
                <a:solidFill>
                  <a:schemeClr val="tx1"/>
                </a:solidFill>
                <a:latin typeface="+mn-lt"/>
                <a:ea typeface="+mn-ea"/>
                <a:cs typeface="+mn-cs"/>
              </a:rPr>
              <a:t>Nt kui kogukonnateenuse arendamiseks soovitakse remontida ruumid, millel puudub ühendus ühisveevärgiga, siis liitumine ühisveevärgiga on toetatav 90%-iga juhul kui </a:t>
            </a:r>
            <a:r>
              <a:rPr lang="fi-FI" sz="1200" b="0" i="0" u="none" strike="noStrike" kern="1200" baseline="0" dirty="0" smtClean="0">
                <a:solidFill>
                  <a:schemeClr val="tx1"/>
                </a:solidFill>
                <a:latin typeface="+mn-lt"/>
                <a:ea typeface="+mn-ea"/>
                <a:cs typeface="+mn-cs"/>
              </a:rPr>
              <a:t>liitumine on osa suuremast ehitustegevusest. Ainult taristuinvesteering (nt liitumine</a:t>
            </a:r>
            <a:r>
              <a:rPr lang="et-EE" sz="1200" b="0" i="0" u="none" strike="noStrike" kern="1200" baseline="0" dirty="0" smtClean="0">
                <a:solidFill>
                  <a:schemeClr val="tx1"/>
                </a:solidFill>
                <a:latin typeface="+mn-lt"/>
                <a:ea typeface="+mn-ea"/>
                <a:cs typeface="+mn-cs"/>
              </a:rPr>
              <a:t> ühisveevärgiga või juurdepääsutee rajamine) on siiski abikõlblik ainult 60% ulatuses isegi kui </a:t>
            </a:r>
            <a:r>
              <a:rPr lang="fi-FI" sz="1200" b="0" i="0" u="none" strike="noStrike" kern="1200" baseline="0" dirty="0" smtClean="0">
                <a:solidFill>
                  <a:schemeClr val="tx1"/>
                </a:solidFill>
                <a:latin typeface="+mn-lt"/>
                <a:ea typeface="+mn-ea"/>
                <a:cs typeface="+mn-cs"/>
              </a:rPr>
              <a:t>see on vajalik kogukonnateenuse arendamiseks.</a:t>
            </a:r>
            <a:endParaRPr lang="et-EE"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7F777F5-D231-4F15-9576-3C0EAAE29403}" type="slidenum">
              <a:rPr lang="et-EE" smtClean="0"/>
              <a:pPr/>
              <a:t>13</a:t>
            </a:fld>
            <a:endParaRPr lang="et-EE" dirty="0"/>
          </a:p>
        </p:txBody>
      </p:sp>
    </p:spTree>
    <p:extLst>
      <p:ext uri="{BB962C8B-B14F-4D97-AF65-F5344CB8AC3E}">
        <p14:creationId xmlns:p14="http://schemas.microsoft.com/office/powerpoint/2010/main" xmlns="" val="3954620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latin typeface="+mn-lt"/>
                <a:ea typeface="+mn-ea"/>
                <a:cs typeface="+mn-cs"/>
              </a:rPr>
              <a:t>§30</a:t>
            </a:r>
            <a:r>
              <a:rPr lang="et-EE" sz="1200" kern="1200" baseline="0" dirty="0" smtClean="0">
                <a:solidFill>
                  <a:schemeClr val="tx1"/>
                </a:solidFill>
                <a:latin typeface="+mn-lt"/>
                <a:ea typeface="+mn-ea"/>
                <a:cs typeface="+mn-cs"/>
              </a:rPr>
              <a:t> lg2 p4</a:t>
            </a:r>
            <a:r>
              <a:rPr lang="et-EE" sz="1200" kern="1200" dirty="0" smtClean="0">
                <a:solidFill>
                  <a:schemeClr val="tx1"/>
                </a:solidFill>
                <a:latin typeface="+mn-lt"/>
                <a:ea typeface="+mn-ea"/>
                <a:cs typeface="+mn-cs"/>
              </a:rPr>
              <a:t>) </a:t>
            </a:r>
            <a:r>
              <a:rPr lang="et-EE" sz="1200" b="1" kern="1200" dirty="0" smtClean="0">
                <a:solidFill>
                  <a:schemeClr val="tx1"/>
                </a:solidFill>
                <a:latin typeface="+mn-lt"/>
                <a:ea typeface="+mn-ea"/>
                <a:cs typeface="+mn-cs"/>
              </a:rPr>
              <a:t>Abikõlblikud on </a:t>
            </a:r>
            <a:r>
              <a:rPr lang="et-EE" sz="1200" kern="1200" dirty="0" smtClean="0">
                <a:solidFill>
                  <a:schemeClr val="tx1"/>
                </a:solidFill>
                <a:latin typeface="+mn-lt"/>
                <a:ea typeface="+mn-ea"/>
                <a:cs typeface="+mn-cs"/>
              </a:rPr>
              <a:t>maastikusõiduki või mootorsõiduki ostmise ja liisimise kulud, välja arvatud sellise maastiku- või muu mootorsõiduki ostmise ja liisimise kulud, mille sihtotstarve on </a:t>
            </a:r>
            <a:r>
              <a:rPr lang="et-EE" sz="1200" u="sng" kern="1200" dirty="0" smtClean="0">
                <a:solidFill>
                  <a:schemeClr val="tx1"/>
                </a:solidFill>
                <a:latin typeface="+mn-lt"/>
                <a:ea typeface="+mn-ea"/>
                <a:cs typeface="+mn-cs"/>
              </a:rPr>
              <a:t>teenuse osutamine tegevuspiirkonnas </a:t>
            </a:r>
            <a:r>
              <a:rPr lang="et-EE" sz="1200" kern="1200" dirty="0" smtClean="0">
                <a:solidFill>
                  <a:schemeClr val="tx1"/>
                </a:solidFill>
                <a:latin typeface="+mn-lt"/>
                <a:ea typeface="+mn-ea"/>
                <a:cs typeface="+mn-cs"/>
              </a:rPr>
              <a:t>ning kui toetust taotleb ettevõtja, MTÜ või SA</a:t>
            </a:r>
          </a:p>
          <a:p>
            <a:endParaRPr lang="et-EE" dirty="0" smtClean="0"/>
          </a:p>
          <a:p>
            <a:r>
              <a:rPr lang="et-EE" b="1" dirty="0" smtClean="0"/>
              <a:t>Eelmine</a:t>
            </a:r>
            <a:r>
              <a:rPr lang="et-EE" b="1" baseline="0" dirty="0" smtClean="0"/>
              <a:t> periood </a:t>
            </a:r>
            <a:r>
              <a:rPr lang="et-EE" baseline="0" dirty="0" smtClean="0"/>
              <a:t>oli teenuste osutamise seotud otseselt </a:t>
            </a:r>
            <a:r>
              <a:rPr lang="et-EE" i="1" u="sng" baseline="0" dirty="0" smtClean="0"/>
              <a:t>piirkonna elanikele teenuste osutamisega</a:t>
            </a:r>
            <a:r>
              <a:rPr lang="et-EE" i="0" u="none" baseline="0" dirty="0" smtClean="0"/>
              <a:t>.</a:t>
            </a:r>
          </a:p>
          <a:p>
            <a:endParaRPr lang="et-EE" baseline="0" dirty="0" smtClean="0"/>
          </a:p>
          <a:p>
            <a:r>
              <a:rPr lang="et-EE" sz="1200" b="0" i="0" u="none" strike="noStrike" kern="1200" baseline="0" dirty="0" smtClean="0">
                <a:solidFill>
                  <a:schemeClr val="tx1"/>
                </a:solidFill>
                <a:latin typeface="+mn-lt"/>
                <a:ea typeface="+mn-ea"/>
                <a:cs typeface="+mn-cs"/>
              </a:rPr>
              <a:t>Mootorsõiduk on liiklusseaduse tähenduses mootori jõul liikuv sõiduk. Mootorsõidukiks ei loeta mootoriga jalgratast, pisimopeedi, maastikusõidukit, trammi ega sõidukit, mille valmistajakiirus on alla kuue kilomeetri tunnis. </a:t>
            </a:r>
          </a:p>
          <a:p>
            <a:r>
              <a:rPr lang="et-EE" sz="1200" kern="1200" dirty="0" smtClean="0">
                <a:solidFill>
                  <a:schemeClr val="tx1"/>
                </a:solidFill>
                <a:effectLst/>
                <a:latin typeface="+mn-lt"/>
                <a:ea typeface="+mn-ea"/>
                <a:cs typeface="+mn-cs"/>
              </a:rPr>
              <a:t>Maastikusõiduk on mootori jõul maastikul liikumiseks ettenähtud liiklusvahend (mootorsaan ja ratasmaastikusõiduk ehk ATV), mis ei ole liiklusseaduse tähenduses mootorsõiduk. </a:t>
            </a:r>
          </a:p>
          <a:p>
            <a:r>
              <a:rPr lang="et-EE" sz="1200" b="1" kern="1200" dirty="0" smtClean="0">
                <a:solidFill>
                  <a:schemeClr val="tx1"/>
                </a:solidFill>
                <a:effectLst/>
                <a:latin typeface="+mn-lt"/>
                <a:ea typeface="+mn-ea"/>
                <a:cs typeface="+mn-cs"/>
              </a:rPr>
              <a:t>Maastikusõiduk peab olema kehtestatud korras registreeritud ning sellel peab olema riiklik registreerimismärk.</a:t>
            </a:r>
            <a:endParaRPr lang="et-EE" sz="1200" b="1"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Mootorsõidukite puhul on võimalik 90%iline toetus juhul kui strateegias on mootorsõiduki soetamine kogukonnateenuse arendamiseks selgelt ja arusaadavalt põhjendatud.</a:t>
            </a:r>
            <a:endParaRPr lang="et-EE" dirty="0" smtClean="0"/>
          </a:p>
          <a:p>
            <a:endParaRPr lang="et-E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sz="1200" b="0" i="0" u="none" strike="noStrike" kern="1200" baseline="0" dirty="0" smtClean="0">
                <a:solidFill>
                  <a:schemeClr val="tx1"/>
                </a:solidFill>
                <a:latin typeface="+mn-lt"/>
                <a:ea typeface="+mn-ea"/>
                <a:cs typeface="+mn-cs"/>
              </a:rPr>
              <a:t>§ 31 lg 1 p10 </a:t>
            </a:r>
            <a:r>
              <a:rPr lang="et-EE" sz="1200" kern="1200" dirty="0" smtClean="0">
                <a:solidFill>
                  <a:schemeClr val="tx1"/>
                </a:solidFill>
                <a:latin typeface="+mn-lt"/>
                <a:ea typeface="+mn-ea"/>
                <a:cs typeface="+mn-cs"/>
              </a:rPr>
              <a:t>sõiduauto ostmise ja liisimise kulud on m</a:t>
            </a:r>
            <a:r>
              <a:rPr lang="et-EE" sz="1200" b="0" i="0" u="none" strike="noStrike" kern="1200" baseline="0" dirty="0" smtClean="0">
                <a:solidFill>
                  <a:schemeClr val="tx1"/>
                </a:solidFill>
                <a:latin typeface="+mn-lt"/>
                <a:ea typeface="+mn-ea"/>
                <a:cs typeface="+mn-cs"/>
              </a:rPr>
              <a:t>itteabikõlblikud</a:t>
            </a:r>
            <a:endParaRPr lang="et-EE" sz="1200" kern="1200" dirty="0" smtClean="0">
              <a:solidFill>
                <a:schemeClr val="tx1"/>
              </a:solidFill>
              <a:latin typeface="+mn-lt"/>
              <a:ea typeface="+mn-ea"/>
              <a:cs typeface="+mn-cs"/>
            </a:endParaRP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14</a:t>
            </a:fld>
            <a:endParaRPr lang="et-EE" dirty="0"/>
          </a:p>
        </p:txBody>
      </p:sp>
    </p:spTree>
    <p:extLst>
      <p:ext uri="{BB962C8B-B14F-4D97-AF65-F5344CB8AC3E}">
        <p14:creationId xmlns:p14="http://schemas.microsoft.com/office/powerpoint/2010/main" xmlns="" val="1660426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b="1" dirty="0" smtClean="0"/>
              <a:t>KKK:  PRIA kontrollib peale 1.maksetaotluse esitamist, kas objekt on olemas ja sihipärases kasutuses.</a:t>
            </a:r>
            <a:endParaRPr lang="et-EE"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Liisinguandja on krediidiasutuste seaduse alusel ja korras tegutsev krediidiasutus või tema konsolideerimisgruppi kuuluv finantseerimisasutus.</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Oluline on silmas pidada, et liisingleping tuleb sõlmida arvestusega, et asja omandiõigus läheks üle projektitoetuse saajale hiljemalt 30. juuniks 2023. aastal.</a:t>
            </a:r>
          </a:p>
          <a:p>
            <a:endParaRPr lang="et-EE" sz="1200" b="0" i="0" u="none" strike="noStrike" kern="1200" baseline="0" dirty="0" smtClean="0">
              <a:solidFill>
                <a:schemeClr val="tx1"/>
              </a:solidFill>
              <a:latin typeface="+mn-lt"/>
              <a:ea typeface="+mn-ea"/>
              <a:cs typeface="+mn-cs"/>
            </a:endParaRPr>
          </a:p>
          <a:p>
            <a:r>
              <a:rPr lang="et-EE" sz="1200" kern="1200" dirty="0" smtClean="0">
                <a:solidFill>
                  <a:schemeClr val="tx1"/>
                </a:solidFill>
                <a:latin typeface="+mn-lt"/>
                <a:ea typeface="+mn-ea"/>
                <a:cs typeface="+mn-cs"/>
              </a:rPr>
              <a:t>§ 31</a:t>
            </a:r>
            <a:r>
              <a:rPr lang="et-EE" sz="1200" kern="1200" baseline="0" dirty="0" smtClean="0">
                <a:solidFill>
                  <a:schemeClr val="tx1"/>
                </a:solidFill>
                <a:latin typeface="+mn-lt"/>
                <a:ea typeface="+mn-ea"/>
                <a:cs typeface="+mn-cs"/>
              </a:rPr>
              <a:t> </a:t>
            </a:r>
            <a:r>
              <a:rPr lang="et-EE" sz="1200" kern="1200" dirty="0" smtClean="0">
                <a:solidFill>
                  <a:schemeClr val="tx1"/>
                </a:solidFill>
                <a:latin typeface="+mn-lt"/>
                <a:ea typeface="+mn-ea"/>
                <a:cs typeface="+mn-cs"/>
              </a:rPr>
              <a:t>(1) Abikõlblikud ei ole järgmised kulud:</a:t>
            </a:r>
          </a:p>
          <a:p>
            <a:r>
              <a:rPr lang="et-EE" sz="1200" kern="1200" dirty="0" smtClean="0">
                <a:solidFill>
                  <a:schemeClr val="tx1"/>
                </a:solidFill>
                <a:latin typeface="+mn-lt"/>
                <a:ea typeface="+mn-ea"/>
                <a:cs typeface="+mn-cs"/>
              </a:rPr>
              <a:t>11) kulud, mis on seotud liisingulepinguga, nagu liisinguandja kasumimäär, intressi refinantseerimiskulud, üldkulud  ja kindlustusmaksed;</a:t>
            </a:r>
          </a:p>
          <a:p>
            <a:r>
              <a:rPr lang="fi-FI" sz="1200" b="0" i="0" u="none" strike="noStrike" kern="1200" baseline="0" dirty="0" smtClean="0">
                <a:solidFill>
                  <a:schemeClr val="tx1"/>
                </a:solidFill>
                <a:latin typeface="+mn-lt"/>
                <a:ea typeface="+mn-ea"/>
                <a:cs typeface="+mn-cs"/>
              </a:rPr>
              <a:t>12) liisingumakse, kui asja omandiõigus ei ole viie aasta möödudes arvates PRIA poolt</a:t>
            </a:r>
            <a:r>
              <a:rPr lang="et-EE" sz="1200" b="0" i="0" u="none" strike="noStrike" kern="1200" baseline="0" dirty="0" smtClean="0">
                <a:solidFill>
                  <a:schemeClr val="tx1"/>
                </a:solidFill>
                <a:latin typeface="+mn-lt"/>
                <a:ea typeface="+mn-ea"/>
                <a:cs typeface="+mn-cs"/>
              </a:rPr>
              <a:t> projektitaotluse rahuldamise otsuse tegemisest, kuid mitte hiljem kui 2023. aasta 30. juunil üle läinud toetuse saajale;</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15</a:t>
            </a:fld>
            <a:endParaRPr lang="et-EE" dirty="0"/>
          </a:p>
        </p:txBody>
      </p:sp>
    </p:spTree>
    <p:extLst>
      <p:ext uri="{BB962C8B-B14F-4D97-AF65-F5344CB8AC3E}">
        <p14:creationId xmlns:p14="http://schemas.microsoft.com/office/powerpoint/2010/main" xmlns="" val="3322601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Kui investeeringuobjekt soetatakse liisingu abil, siis võib kuludokumente koos maksetaotlusega</a:t>
            </a:r>
          </a:p>
          <a:p>
            <a:r>
              <a:rPr lang="et-EE" sz="1200" b="0" i="0" u="none" strike="noStrike" kern="1200" baseline="0" dirty="0" smtClean="0">
                <a:solidFill>
                  <a:schemeClr val="tx1"/>
                </a:solidFill>
                <a:latin typeface="+mn-lt"/>
                <a:ea typeface="+mn-ea"/>
                <a:cs typeface="+mn-cs"/>
              </a:rPr>
              <a:t>esitada </a:t>
            </a:r>
            <a:r>
              <a:rPr lang="et-EE" sz="1200" b="0" i="0" u="sng" strike="noStrike" kern="1200" baseline="0" dirty="0" smtClean="0">
                <a:solidFill>
                  <a:schemeClr val="tx1"/>
                </a:solidFill>
                <a:latin typeface="+mn-lt"/>
                <a:ea typeface="+mn-ea"/>
                <a:cs typeface="+mn-cs"/>
              </a:rPr>
              <a:t>neli korda kalendriaastas</a:t>
            </a:r>
            <a:r>
              <a:rPr lang="et-EE" sz="1200" b="0" i="0" u="none" strike="noStrike" kern="1200" baseline="0" dirty="0" smtClean="0">
                <a:solidFill>
                  <a:schemeClr val="tx1"/>
                </a:solidFill>
                <a:latin typeface="+mn-lt"/>
                <a:ea typeface="+mn-ea"/>
                <a:cs typeface="+mn-cs"/>
              </a:rPr>
              <a:t> kogu liisinglepingu perioodi jooksul, kuid mitte rohkem kui</a:t>
            </a:r>
          </a:p>
          <a:p>
            <a:r>
              <a:rPr lang="et-EE" sz="1200" b="0" i="0" u="none" strike="noStrike" kern="1200" baseline="0" dirty="0" smtClean="0">
                <a:solidFill>
                  <a:schemeClr val="tx1"/>
                </a:solidFill>
                <a:latin typeface="+mn-lt"/>
                <a:ea typeface="+mn-ea"/>
                <a:cs typeface="+mn-cs"/>
              </a:rPr>
              <a:t>viie aasta jooksul. Ehk 4*5=20 korda</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16</a:t>
            </a:fld>
            <a:endParaRPr lang="et-EE" dirty="0"/>
          </a:p>
        </p:txBody>
      </p:sp>
    </p:spTree>
    <p:extLst>
      <p:ext uri="{BB962C8B-B14F-4D97-AF65-F5344CB8AC3E}">
        <p14:creationId xmlns:p14="http://schemas.microsoft.com/office/powerpoint/2010/main" xmlns="" val="1509566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b="0" i="0" u="none" strike="noStrike" kern="1200" baseline="0" dirty="0" smtClean="0">
                <a:solidFill>
                  <a:schemeClr val="tx1"/>
                </a:solidFill>
                <a:latin typeface="+mn-lt"/>
                <a:ea typeface="+mn-ea"/>
                <a:cs typeface="+mn-cs"/>
              </a:rPr>
              <a:t>Ehitustööde hulka ei arvata </a:t>
            </a:r>
            <a:r>
              <a:rPr lang="fi-FI" sz="1200" b="0" i="0" u="none" strike="noStrike" kern="1200" baseline="0" dirty="0" smtClean="0">
                <a:solidFill>
                  <a:schemeClr val="tx1"/>
                </a:solidFill>
                <a:latin typeface="+mn-lt"/>
                <a:ea typeface="+mn-ea"/>
                <a:cs typeface="+mn-cs"/>
              </a:rPr>
              <a:t>projekteerimistööde kulusid. Ehitise parendamine ei ole ehitise ehitamine ehitusseadustikus</a:t>
            </a:r>
            <a:r>
              <a:rPr lang="et-EE" sz="1200" b="0" i="0" u="none" strike="noStrike" kern="1200" baseline="0" dirty="0" smtClean="0">
                <a:solidFill>
                  <a:schemeClr val="tx1"/>
                </a:solidFill>
                <a:latin typeface="+mn-lt"/>
                <a:ea typeface="+mn-ea"/>
                <a:cs typeface="+mn-cs"/>
              </a:rPr>
              <a:t> sätestatud tingimustel ja korras. </a:t>
            </a:r>
            <a:r>
              <a:rPr lang="et-EE" sz="1200" b="1" i="0" u="none" strike="noStrike" kern="1200" baseline="0" dirty="0" smtClean="0">
                <a:solidFill>
                  <a:schemeClr val="tx1"/>
                </a:solidFill>
                <a:latin typeface="+mn-lt"/>
                <a:ea typeface="+mn-ea"/>
                <a:cs typeface="+mn-cs"/>
              </a:rPr>
              <a:t>Parendamise all </a:t>
            </a:r>
            <a:r>
              <a:rPr lang="et-EE" sz="1200" b="0" i="0" u="none" strike="noStrike" kern="1200" baseline="0" dirty="0" smtClean="0">
                <a:solidFill>
                  <a:schemeClr val="tx1"/>
                </a:solidFill>
                <a:latin typeface="+mn-lt"/>
                <a:ea typeface="+mn-ea"/>
                <a:cs typeface="+mn-cs"/>
              </a:rPr>
              <a:t>mõeldakse lihtsamaid remonditöid (</a:t>
            </a:r>
            <a:r>
              <a:rPr lang="et-EE" sz="1200" b="0" i="1" u="none" strike="noStrike" kern="1200" baseline="0" dirty="0" smtClean="0">
                <a:solidFill>
                  <a:schemeClr val="tx1"/>
                </a:solidFill>
                <a:latin typeface="+mn-lt"/>
                <a:ea typeface="+mn-ea"/>
                <a:cs typeface="+mn-cs"/>
              </a:rPr>
              <a:t>näiteks </a:t>
            </a:r>
            <a:r>
              <a:rPr lang="fi-FI" sz="1200" b="0" i="1" u="none" strike="noStrike" kern="1200" baseline="0" dirty="0" smtClean="0">
                <a:solidFill>
                  <a:schemeClr val="tx1"/>
                </a:solidFill>
                <a:latin typeface="+mn-lt"/>
                <a:ea typeface="+mn-ea"/>
                <a:cs typeface="+mn-cs"/>
              </a:rPr>
              <a:t>hoone värvimine, remont, katusematerjali vahetamine sama materjali vastu, mis ennem oli jne</a:t>
            </a:r>
            <a:r>
              <a:rPr lang="fi-FI" sz="1200" b="0" i="0" u="none" strike="noStrike" kern="1200" baseline="0" dirty="0" smtClean="0">
                <a:solidFill>
                  <a:schemeClr val="tx1"/>
                </a:solidFill>
                <a:latin typeface="+mn-lt"/>
                <a:ea typeface="+mn-ea"/>
                <a:cs typeface="+mn-cs"/>
              </a:rPr>
              <a:t>),</a:t>
            </a:r>
            <a:r>
              <a:rPr lang="et-EE" sz="1200" b="0" i="0" u="none" strike="noStrike" kern="1200" baseline="0" dirty="0" smtClean="0">
                <a:solidFill>
                  <a:schemeClr val="tx1"/>
                </a:solidFill>
                <a:latin typeface="+mn-lt"/>
                <a:ea typeface="+mn-ea"/>
                <a:cs typeface="+mn-cs"/>
              </a:rPr>
              <a:t> mille kaudu pikendatakse materiaalse põhivara eluiga ning tõstetakse selle väärtust.</a:t>
            </a:r>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 30 lg 2 p 2) veevarustuse-, kanalisatsiooni- ja reoveepuhastussüsteemi, elektrisüsteemi ja elektripaigaldise, uue põlvkonna elektroonilise side juurdepääsuvõrgu ja juurdepääsutee ehitamise kulud ning nende juurde kuuluvate seadmete ostmise, paigaldamise ja vastava võrguga liitumise (edaspidi koos </a:t>
            </a:r>
            <a:r>
              <a:rPr lang="et-EE" sz="1200" i="1" kern="1200" dirty="0" err="1" smtClean="0">
                <a:solidFill>
                  <a:schemeClr val="tx1"/>
                </a:solidFill>
                <a:latin typeface="+mn-lt"/>
                <a:ea typeface="+mn-ea"/>
                <a:cs typeface="+mn-cs"/>
              </a:rPr>
              <a:t>taristuinvesteering</a:t>
            </a:r>
            <a:r>
              <a:rPr lang="et-EE" sz="1200" kern="1200" dirty="0" smtClean="0">
                <a:solidFill>
                  <a:schemeClr val="tx1"/>
                </a:solidFill>
                <a:latin typeface="+mn-lt"/>
                <a:ea typeface="+mn-ea"/>
                <a:cs typeface="+mn-cs"/>
              </a:rPr>
              <a:t>) kulud;</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dirty="0" smtClean="0"/>
              <a:t>punktides 1-5 nimetamata tööde, teenuste, kaupade ostmine </a:t>
            </a:r>
            <a:r>
              <a:rPr lang="et-EE" sz="1200" dirty="0" smtClean="0">
                <a:solidFill>
                  <a:srgbClr val="0070C0"/>
                </a:solidFill>
              </a:rPr>
              <a:t>ehk </a:t>
            </a:r>
            <a:r>
              <a:rPr lang="et-EE" sz="1200" i="1" dirty="0" smtClean="0">
                <a:solidFill>
                  <a:srgbClr val="0070C0"/>
                </a:solidFill>
              </a:rPr>
              <a:t>nn pehmed tegevused</a:t>
            </a:r>
          </a:p>
          <a:p>
            <a:endParaRPr lang="et-EE" dirty="0" smtClean="0"/>
          </a:p>
        </p:txBody>
      </p:sp>
      <p:sp>
        <p:nvSpPr>
          <p:cNvPr id="4" name="Slide Number Placeholder 3"/>
          <p:cNvSpPr>
            <a:spLocks noGrp="1"/>
          </p:cNvSpPr>
          <p:nvPr>
            <p:ph type="sldNum" sz="quarter" idx="10"/>
          </p:nvPr>
        </p:nvSpPr>
        <p:spPr/>
        <p:txBody>
          <a:bodyPr/>
          <a:lstStyle/>
          <a:p>
            <a:fld id="{97F777F5-D231-4F15-9576-3C0EAAE29403}" type="slidenum">
              <a:rPr lang="et-EE" smtClean="0"/>
              <a:pPr/>
              <a:t>17</a:t>
            </a:fld>
            <a:endParaRPr lang="et-EE" dirty="0"/>
          </a:p>
        </p:txBody>
      </p:sp>
    </p:spTree>
    <p:extLst>
      <p:ext uri="{BB962C8B-B14F-4D97-AF65-F5344CB8AC3E}">
        <p14:creationId xmlns:p14="http://schemas.microsoft.com/office/powerpoint/2010/main" xmlns="" val="1599283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latin typeface="+mn-lt"/>
                <a:ea typeface="+mn-ea"/>
                <a:cs typeface="+mn-cs"/>
              </a:rPr>
              <a:t>§ 28 lg (3)</a:t>
            </a:r>
            <a:r>
              <a:rPr lang="et-EE" sz="1200" kern="1200" baseline="0" dirty="0" smtClean="0">
                <a:solidFill>
                  <a:schemeClr val="tx1"/>
                </a:solidFill>
                <a:latin typeface="+mn-lt"/>
                <a:ea typeface="+mn-ea"/>
                <a:cs typeface="+mn-cs"/>
              </a:rPr>
              <a:t> </a:t>
            </a:r>
            <a:r>
              <a:rPr lang="et-EE" sz="1200" kern="1200" dirty="0" smtClean="0">
                <a:solidFill>
                  <a:schemeClr val="tx1"/>
                </a:solidFill>
                <a:latin typeface="+mn-lt"/>
                <a:ea typeface="+mn-ea"/>
                <a:cs typeface="+mn-cs"/>
              </a:rPr>
              <a:t>Paragrahvi 30 lg 2 punktis 7 nimetatud tegevuste </a:t>
            </a:r>
            <a:r>
              <a:rPr lang="et-EE" sz="1200" u="sng" kern="1200" dirty="0" smtClean="0">
                <a:solidFill>
                  <a:schemeClr val="tx1"/>
                </a:solidFill>
                <a:latin typeface="+mn-lt"/>
                <a:ea typeface="+mn-ea"/>
                <a:cs typeface="+mn-cs"/>
              </a:rPr>
              <a:t>elluviimiseks </a:t>
            </a:r>
            <a:r>
              <a:rPr lang="et-EE" sz="1200" kern="1200" dirty="0" smtClean="0">
                <a:solidFill>
                  <a:schemeClr val="tx1"/>
                </a:solidFill>
                <a:latin typeface="+mn-lt"/>
                <a:ea typeface="+mn-ea"/>
                <a:cs typeface="+mn-cs"/>
              </a:rPr>
              <a:t>võib toetust taotleda, </a:t>
            </a:r>
            <a:r>
              <a:rPr lang="et-EE" sz="1200" u="sng" kern="1200" dirty="0" smtClean="0">
                <a:solidFill>
                  <a:schemeClr val="tx1"/>
                </a:solidFill>
                <a:latin typeface="+mn-lt"/>
                <a:ea typeface="+mn-ea"/>
                <a:cs typeface="+mn-cs"/>
              </a:rPr>
              <a:t>kui need viiakse ellu</a:t>
            </a:r>
            <a:r>
              <a:rPr lang="et-EE" sz="1200" kern="1200" dirty="0" smtClean="0">
                <a:solidFill>
                  <a:schemeClr val="tx1"/>
                </a:solidFill>
                <a:latin typeface="+mn-lt"/>
                <a:ea typeface="+mn-ea"/>
                <a:cs typeface="+mn-cs"/>
              </a:rPr>
              <a:t>:</a:t>
            </a:r>
          </a:p>
          <a:p>
            <a:r>
              <a:rPr lang="et-EE" sz="1200" kern="1200" dirty="0" smtClean="0">
                <a:solidFill>
                  <a:schemeClr val="tx1"/>
                </a:solidFill>
                <a:latin typeface="+mn-lt"/>
                <a:ea typeface="+mn-ea"/>
                <a:cs typeface="+mn-cs"/>
              </a:rPr>
              <a:t>1) paragrahvis 29 nimetatud </a:t>
            </a:r>
            <a:r>
              <a:rPr lang="et-EE" sz="1200" u="sng" kern="1200" dirty="0" smtClean="0">
                <a:solidFill>
                  <a:schemeClr val="tx1"/>
                </a:solidFill>
                <a:latin typeface="+mn-lt"/>
                <a:ea typeface="+mn-ea"/>
                <a:cs typeface="+mn-cs"/>
              </a:rPr>
              <a:t>kohaliku tegevusgrupi koostööprojekti osana</a:t>
            </a:r>
            <a:r>
              <a:rPr lang="et-EE" sz="1200" kern="1200" dirty="0" smtClean="0">
                <a:solidFill>
                  <a:schemeClr val="tx1"/>
                </a:solidFill>
                <a:latin typeface="+mn-lt"/>
                <a:ea typeface="+mn-ea"/>
                <a:cs typeface="+mn-cs"/>
              </a:rPr>
              <a:t>; </a:t>
            </a:r>
          </a:p>
          <a:p>
            <a:r>
              <a:rPr lang="et-EE" sz="1200" kern="1200" dirty="0" smtClean="0">
                <a:solidFill>
                  <a:schemeClr val="tx1"/>
                </a:solidFill>
                <a:latin typeface="+mn-lt"/>
                <a:ea typeface="+mn-ea"/>
                <a:cs typeface="+mn-cs"/>
              </a:rPr>
              <a:t>2) kahe </a:t>
            </a:r>
            <a:r>
              <a:rPr lang="et-EE" sz="1200" u="sng" kern="1200" dirty="0" smtClean="0">
                <a:solidFill>
                  <a:schemeClr val="tx1"/>
                </a:solidFill>
                <a:latin typeface="+mn-lt"/>
                <a:ea typeface="+mn-ea"/>
                <a:cs typeface="+mn-cs"/>
              </a:rPr>
              <a:t>kuni nelja aastase tegevuskava alusel </a:t>
            </a:r>
            <a:r>
              <a:rPr lang="et-EE" sz="1200" kern="1200" dirty="0" smtClean="0">
                <a:solidFill>
                  <a:schemeClr val="tx1"/>
                </a:solidFill>
                <a:latin typeface="+mn-lt"/>
                <a:ea typeface="+mn-ea"/>
                <a:cs typeface="+mn-cs"/>
              </a:rPr>
              <a:t>vähemalt kahe juriidilise isiku või füüsilisest isikust ettevõtja poolt, keda nimetatakse partneriteks ning kellest vähemalt üks ei ole teine kohalik tegevusgrupp (edaspidi </a:t>
            </a:r>
            <a:r>
              <a:rPr lang="et-EE" sz="1200" i="1" kern="1200" dirty="0" smtClean="0">
                <a:solidFill>
                  <a:schemeClr val="tx1"/>
                </a:solidFill>
                <a:latin typeface="+mn-lt"/>
                <a:ea typeface="+mn-ea"/>
                <a:cs typeface="+mn-cs"/>
              </a:rPr>
              <a:t>ühisprojekt</a:t>
            </a:r>
            <a:r>
              <a:rPr lang="et-EE" sz="1200" kern="1200" dirty="0" smtClean="0">
                <a:solidFill>
                  <a:schemeClr val="tx1"/>
                </a:solidFill>
                <a:latin typeface="+mn-lt"/>
                <a:ea typeface="+mn-ea"/>
                <a:cs typeface="+mn-cs"/>
              </a:rPr>
              <a:t>) või</a:t>
            </a:r>
          </a:p>
          <a:p>
            <a:r>
              <a:rPr lang="et-EE" sz="1200" kern="1200" dirty="0" smtClean="0">
                <a:solidFill>
                  <a:schemeClr val="tx1"/>
                </a:solidFill>
                <a:latin typeface="+mn-lt"/>
                <a:ea typeface="+mn-ea"/>
                <a:cs typeface="+mn-cs"/>
              </a:rPr>
              <a:t>3) koolitus- ja teavitustegevusena tegevuspiirkonna </a:t>
            </a:r>
            <a:r>
              <a:rPr lang="et-EE" sz="1200" u="sng" kern="1200" dirty="0" smtClean="0">
                <a:solidFill>
                  <a:schemeClr val="tx1"/>
                </a:solidFill>
                <a:latin typeface="+mn-lt"/>
                <a:ea typeface="+mn-ea"/>
                <a:cs typeface="+mn-cs"/>
              </a:rPr>
              <a:t>ettevõtluse arendamiseks </a:t>
            </a:r>
            <a:r>
              <a:rPr lang="et-EE" sz="1200" kern="1200" dirty="0" smtClean="0">
                <a:solidFill>
                  <a:schemeClr val="tx1"/>
                </a:solidFill>
                <a:latin typeface="+mn-lt"/>
                <a:ea typeface="+mn-ea"/>
                <a:cs typeface="+mn-cs"/>
              </a:rPr>
              <a:t>projektitoetuse taotleja poolt, kellel on selle tegevuse elluviimiseks rakenduskavas kirjeldatud asjakohane suutlikkus (edaspidi </a:t>
            </a:r>
            <a:r>
              <a:rPr lang="et-EE" sz="1200" i="1" kern="1200" dirty="0" smtClean="0">
                <a:solidFill>
                  <a:schemeClr val="tx1"/>
                </a:solidFill>
                <a:latin typeface="+mn-lt"/>
                <a:ea typeface="+mn-ea"/>
                <a:cs typeface="+mn-cs"/>
              </a:rPr>
              <a:t>teadmussiirde projekt</a:t>
            </a:r>
            <a:r>
              <a:rPr lang="et-EE" sz="1200" kern="1200" dirty="0" smtClean="0">
                <a:solidFill>
                  <a:schemeClr val="tx1"/>
                </a:solidFill>
                <a:latin typeface="+mn-lt"/>
                <a:ea typeface="+mn-ea"/>
                <a:cs typeface="+mn-cs"/>
              </a:rPr>
              <a:t>).</a:t>
            </a: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18</a:t>
            </a:fld>
            <a:endParaRPr lang="et-EE" dirty="0"/>
          </a:p>
        </p:txBody>
      </p:sp>
    </p:spTree>
    <p:extLst>
      <p:ext uri="{BB962C8B-B14F-4D97-AF65-F5344CB8AC3E}">
        <p14:creationId xmlns:p14="http://schemas.microsoft.com/office/powerpoint/2010/main" xmlns="" val="3817330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dirty="0" smtClean="0">
                <a:solidFill>
                  <a:srgbClr val="FF0000"/>
                </a:solidFill>
              </a:rPr>
              <a:t>Kas partner võib oma tegevusi viia ellu hiljem?</a:t>
            </a:r>
          </a:p>
          <a:p>
            <a:r>
              <a:rPr lang="et-EE" sz="1200" b="0" i="0" dirty="0" smtClean="0">
                <a:solidFill>
                  <a:srgbClr val="FF0000"/>
                </a:solidFill>
              </a:rPr>
              <a:t>KTG ise saab küsida sisuaruannet, et tõendada tegevuse toimumist. PRIA  võib saata sellise taotluse järelkontrolli.</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Tegevused viiakse ellu vähemalt kahe juriidilise isiku või füüsilisest isikust ettevõtja poolt, keda nimetatakse partneriteks.</a:t>
            </a:r>
          </a:p>
          <a:p>
            <a:endParaRPr lang="et-EE" sz="1200" b="0" i="0" u="none" strike="noStrike" kern="1200" baseline="0" dirty="0" smtClean="0">
              <a:solidFill>
                <a:schemeClr val="tx1"/>
              </a:solidFill>
              <a:latin typeface="+mn-lt"/>
              <a:ea typeface="+mn-ea"/>
              <a:cs typeface="+mn-cs"/>
            </a:endParaRPr>
          </a:p>
          <a:p>
            <a:r>
              <a:rPr lang="et-EE" sz="1200" kern="1200" dirty="0" smtClean="0">
                <a:solidFill>
                  <a:schemeClr val="tx1"/>
                </a:solidFill>
                <a:latin typeface="+mn-lt"/>
                <a:ea typeface="+mn-ea"/>
                <a:cs typeface="+mn-cs"/>
              </a:rPr>
              <a:t>Ühisprojekti puhul on üks ühisprojektis osalejatest taotleja,</a:t>
            </a:r>
            <a:r>
              <a:rPr lang="et-EE" sz="1200" kern="1200" baseline="0" dirty="0" smtClean="0">
                <a:solidFill>
                  <a:schemeClr val="tx1"/>
                </a:solidFill>
                <a:latin typeface="+mn-lt"/>
                <a:ea typeface="+mn-ea"/>
                <a:cs typeface="+mn-cs"/>
              </a:rPr>
              <a:t> kes kaasab koostööpartnereid.</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baseline="0" dirty="0" smtClean="0">
              <a:solidFill>
                <a:schemeClr val="tx1"/>
              </a:solidFill>
              <a:latin typeface="+mn-lt"/>
              <a:ea typeface="+mn-ea"/>
              <a:cs typeface="+mn-cs"/>
            </a:endParaRPr>
          </a:p>
          <a:p>
            <a:r>
              <a:rPr lang="et-EE" sz="1200" kern="1200" dirty="0" smtClean="0">
                <a:solidFill>
                  <a:schemeClr val="tx1"/>
                </a:solidFill>
                <a:latin typeface="+mn-lt"/>
                <a:ea typeface="+mn-ea"/>
                <a:cs typeface="+mn-cs"/>
              </a:rPr>
              <a:t>§ 28 lg 3 punkt</a:t>
            </a:r>
            <a:r>
              <a:rPr lang="et-EE" sz="1200" kern="1200" baseline="0" dirty="0" smtClean="0">
                <a:solidFill>
                  <a:schemeClr val="tx1"/>
                </a:solidFill>
                <a:latin typeface="+mn-lt"/>
                <a:ea typeface="+mn-ea"/>
                <a:cs typeface="+mn-cs"/>
              </a:rPr>
              <a:t> </a:t>
            </a:r>
            <a:r>
              <a:rPr lang="et-EE" sz="1200" kern="1200" dirty="0" smtClean="0">
                <a:solidFill>
                  <a:schemeClr val="tx1"/>
                </a:solidFill>
                <a:latin typeface="+mn-lt"/>
                <a:ea typeface="+mn-ea"/>
                <a:cs typeface="+mn-cs"/>
              </a:rPr>
              <a:t>2) kahe kuni nelja aastase tegevuskava alusel vähemalt kahe juriidilise isiku või füüsilisest isikust ettevõtja poolt, keda nimetatakse partneriteks ning kellest vähemalt üks ei ole teine kohalik tegevusgrupp (edaspidi </a:t>
            </a:r>
            <a:r>
              <a:rPr lang="et-EE" sz="1200" i="1" kern="1200" dirty="0" smtClean="0">
                <a:solidFill>
                  <a:schemeClr val="tx1"/>
                </a:solidFill>
                <a:latin typeface="+mn-lt"/>
                <a:ea typeface="+mn-ea"/>
                <a:cs typeface="+mn-cs"/>
              </a:rPr>
              <a:t>ühisprojekt</a:t>
            </a:r>
            <a:r>
              <a:rPr lang="et-EE" sz="1200" kern="1200" dirty="0" smtClean="0">
                <a:solidFill>
                  <a:schemeClr val="tx1"/>
                </a:solidFill>
                <a:latin typeface="+mn-lt"/>
                <a:ea typeface="+mn-ea"/>
                <a:cs typeface="+mn-cs"/>
              </a:rPr>
              <a:t>) </a:t>
            </a:r>
          </a:p>
          <a:p>
            <a:endParaRPr lang="et-EE" sz="1200" kern="120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Ühisprojektide </a:t>
            </a:r>
            <a:r>
              <a:rPr lang="et-EE" sz="1200" b="1" i="0" u="none" strike="noStrike" kern="1200" baseline="0" dirty="0" smtClean="0">
                <a:solidFill>
                  <a:schemeClr val="tx1"/>
                </a:solidFill>
                <a:latin typeface="+mn-lt"/>
                <a:ea typeface="+mn-ea"/>
                <a:cs typeface="+mn-cs"/>
              </a:rPr>
              <a:t>elluviimise tähtaeg sõltub ühisprojekti tegevuskavas ettenähtud tegevuskava elluviimise perioodist.</a:t>
            </a:r>
            <a:r>
              <a:rPr lang="et-EE" sz="1200" b="0" i="0" u="none" strike="noStrike" kern="1200" baseline="0" dirty="0" smtClean="0">
                <a:solidFill>
                  <a:schemeClr val="tx1"/>
                </a:solidFill>
                <a:latin typeface="+mn-lt"/>
                <a:ea typeface="+mn-ea"/>
                <a:cs typeface="+mn-cs"/>
              </a:rPr>
              <a:t> </a:t>
            </a:r>
          </a:p>
          <a:p>
            <a:r>
              <a:rPr lang="et-EE" sz="1200" b="0" i="0" u="none" strike="noStrike" kern="1200" baseline="0" dirty="0" smtClean="0">
                <a:solidFill>
                  <a:schemeClr val="tx1"/>
                </a:solidFill>
                <a:latin typeface="+mn-lt"/>
                <a:ea typeface="+mn-ea"/>
                <a:cs typeface="+mn-cs"/>
              </a:rPr>
              <a:t>Ühisprojektide elluviimist tõendavaid dokumente koos maksetaotlusega saab esitada neli korda kalendriaastas.</a:t>
            </a:r>
            <a:endParaRPr lang="et-EE" sz="1200" kern="1200" dirty="0" smtClean="0">
              <a:solidFill>
                <a:schemeClr val="tx1"/>
              </a:solidFill>
              <a:latin typeface="+mn-lt"/>
              <a:ea typeface="+mn-ea"/>
              <a:cs typeface="+mn-cs"/>
            </a:endParaRPr>
          </a:p>
          <a:p>
            <a:endParaRPr lang="et-EE" sz="1200" kern="1200" baseline="0" dirty="0" smtClean="0">
              <a:solidFill>
                <a:schemeClr val="tx1"/>
              </a:solidFill>
              <a:latin typeface="+mn-lt"/>
              <a:ea typeface="+mn-ea"/>
              <a:cs typeface="+mn-cs"/>
            </a:endParaRPr>
          </a:p>
          <a:p>
            <a:r>
              <a:rPr lang="et-EE" sz="1200" kern="1200" dirty="0" smtClean="0">
                <a:solidFill>
                  <a:schemeClr val="tx1"/>
                </a:solidFill>
                <a:effectLst/>
                <a:latin typeface="+mn-lt"/>
                <a:ea typeface="+mn-ea"/>
                <a:cs typeface="+mn-cs"/>
              </a:rPr>
              <a:t>§28 lg4 Projektitoetuse taotleja esitab ühisprojekti tegevuskavas järgmise teabe:</a:t>
            </a:r>
          </a:p>
          <a:p>
            <a:r>
              <a:rPr lang="et-EE" sz="1200" kern="1200" dirty="0" smtClean="0">
                <a:solidFill>
                  <a:schemeClr val="tx1"/>
                </a:solidFill>
                <a:effectLst/>
                <a:latin typeface="+mn-lt"/>
                <a:ea typeface="+mn-ea"/>
                <a:cs typeface="+mn-cs"/>
              </a:rPr>
              <a:t>1) ühisprojekti nimetus;</a:t>
            </a:r>
          </a:p>
          <a:p>
            <a:r>
              <a:rPr lang="et-EE" sz="1200" kern="1200" dirty="0" smtClean="0">
                <a:solidFill>
                  <a:schemeClr val="tx1"/>
                </a:solidFill>
                <a:effectLst/>
                <a:latin typeface="+mn-lt"/>
                <a:ea typeface="+mn-ea"/>
                <a:cs typeface="+mn-cs"/>
              </a:rPr>
              <a:t>2) ühisprojekti eesmärkide ja tegevuste kirjeldus;</a:t>
            </a:r>
          </a:p>
          <a:p>
            <a:r>
              <a:rPr lang="et-EE" sz="1200" kern="1200" dirty="0" smtClean="0">
                <a:solidFill>
                  <a:schemeClr val="tx1"/>
                </a:solidFill>
                <a:effectLst/>
                <a:latin typeface="+mn-lt"/>
                <a:ea typeface="+mn-ea"/>
                <a:cs typeface="+mn-cs"/>
              </a:rPr>
              <a:t>3) tegevuskava elluviimise periood ja ajakava;</a:t>
            </a:r>
          </a:p>
          <a:p>
            <a:r>
              <a:rPr lang="et-EE" sz="1200" kern="1200" dirty="0" smtClean="0">
                <a:solidFill>
                  <a:schemeClr val="tx1"/>
                </a:solidFill>
                <a:effectLst/>
                <a:latin typeface="+mn-lt"/>
                <a:ea typeface="+mn-ea"/>
                <a:cs typeface="+mn-cs"/>
              </a:rPr>
              <a:t>4) ühisprojektis osaleva partneri nimi, partneri esindaja nimi ja kontaktandmed;</a:t>
            </a:r>
          </a:p>
          <a:p>
            <a:r>
              <a:rPr lang="et-EE" sz="1200" kern="1200" dirty="0" smtClean="0">
                <a:solidFill>
                  <a:schemeClr val="tx1"/>
                </a:solidFill>
                <a:effectLst/>
                <a:latin typeface="+mn-lt"/>
                <a:ea typeface="+mn-ea"/>
                <a:cs typeface="+mn-cs"/>
              </a:rPr>
              <a:t>5) ühisprojekti partnerite ülesannete kirjeldus;</a:t>
            </a:r>
          </a:p>
          <a:p>
            <a:r>
              <a:rPr lang="et-EE" sz="1200" kern="1200" dirty="0" smtClean="0">
                <a:solidFill>
                  <a:schemeClr val="tx1"/>
                </a:solidFill>
                <a:effectLst/>
                <a:latin typeface="+mn-lt"/>
                <a:ea typeface="+mn-ea"/>
                <a:cs typeface="+mn-cs"/>
              </a:rPr>
              <a:t>6) eeldatavate tulemuste kirjeldus, sealhulgas ühisprojekti laiemast mõjust tegevuspiirkonnale;</a:t>
            </a:r>
          </a:p>
          <a:p>
            <a:r>
              <a:rPr lang="et-EE" sz="1200" kern="1200" dirty="0" smtClean="0">
                <a:solidFill>
                  <a:schemeClr val="tx1"/>
                </a:solidFill>
                <a:effectLst/>
                <a:latin typeface="+mn-lt"/>
                <a:ea typeface="+mn-ea"/>
                <a:cs typeface="+mn-cs"/>
              </a:rPr>
              <a:t>7) ühisprojekti raames elluviidavate tegevuste kavandatav eelarve;</a:t>
            </a:r>
          </a:p>
          <a:p>
            <a:r>
              <a:rPr lang="et-EE" sz="1200" kern="1200" dirty="0" smtClean="0">
                <a:solidFill>
                  <a:schemeClr val="tx1"/>
                </a:solidFill>
                <a:effectLst/>
                <a:latin typeface="+mn-lt"/>
                <a:ea typeface="+mn-ea"/>
                <a:cs typeface="+mn-cs"/>
              </a:rPr>
              <a:t>8) ühisprojektis osaleva projektitoetuse taotleja ja partneri allkirjad.</a:t>
            </a:r>
          </a:p>
          <a:p>
            <a:endParaRPr lang="et-EE" sz="1200" kern="1200" dirty="0" smtClean="0">
              <a:solidFill>
                <a:schemeClr val="tx1"/>
              </a:solidFill>
              <a:latin typeface="+mn-lt"/>
              <a:ea typeface="+mn-ea"/>
              <a:cs typeface="+mn-cs"/>
            </a:endParaRP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19</a:t>
            </a:fld>
            <a:endParaRPr lang="et-EE" dirty="0"/>
          </a:p>
        </p:txBody>
      </p:sp>
    </p:spTree>
    <p:extLst>
      <p:ext uri="{BB962C8B-B14F-4D97-AF65-F5344CB8AC3E}">
        <p14:creationId xmlns:p14="http://schemas.microsoft.com/office/powerpoint/2010/main" xmlns="" val="406016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a:t>
            </a:fld>
            <a:endParaRPr lang="et-EE" dirty="0"/>
          </a:p>
        </p:txBody>
      </p:sp>
    </p:spTree>
    <p:extLst>
      <p:ext uri="{BB962C8B-B14F-4D97-AF65-F5344CB8AC3E}">
        <p14:creationId xmlns:p14="http://schemas.microsoft.com/office/powerpoint/2010/main" xmlns="" val="11621924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latin typeface="+mn-lt"/>
                <a:ea typeface="+mn-ea"/>
                <a:cs typeface="+mn-cs"/>
              </a:rPr>
              <a:t>§ 31. Mitteabikõlblikud kulud projektitoetuse taotlemise korral</a:t>
            </a:r>
          </a:p>
          <a:p>
            <a:r>
              <a:rPr lang="et-EE" sz="1200" kern="1200" dirty="0" smtClean="0">
                <a:solidFill>
                  <a:schemeClr val="tx1"/>
                </a:solidFill>
                <a:latin typeface="+mn-lt"/>
                <a:ea typeface="+mn-ea"/>
                <a:cs typeface="+mn-cs"/>
              </a:rPr>
              <a:t> (1) Abikõlblikud ei ole järgmised kulud:</a:t>
            </a:r>
          </a:p>
          <a:p>
            <a:r>
              <a:rPr lang="et-EE" sz="1200" kern="1200" dirty="0" smtClean="0">
                <a:solidFill>
                  <a:schemeClr val="tx1"/>
                </a:solidFill>
                <a:latin typeface="+mn-lt"/>
                <a:ea typeface="+mn-ea"/>
                <a:cs typeface="+mn-cs"/>
              </a:rPr>
              <a:t>22)</a:t>
            </a:r>
            <a:r>
              <a:rPr lang="et-EE" sz="1200" kern="1200" baseline="0" dirty="0" smtClean="0">
                <a:solidFill>
                  <a:schemeClr val="tx1"/>
                </a:solidFill>
                <a:latin typeface="+mn-lt"/>
                <a:ea typeface="+mn-ea"/>
                <a:cs typeface="+mn-cs"/>
              </a:rPr>
              <a:t> </a:t>
            </a:r>
            <a:r>
              <a:rPr lang="et-EE" sz="1200" kern="1200" dirty="0" smtClean="0">
                <a:solidFill>
                  <a:schemeClr val="tx1"/>
                </a:solidFill>
                <a:latin typeface="+mn-lt"/>
                <a:ea typeface="+mn-ea"/>
                <a:cs typeface="+mn-cs"/>
              </a:rPr>
              <a:t>ühisprojektis osaleva partneri kulud;</a:t>
            </a:r>
          </a:p>
          <a:p>
            <a:endParaRPr lang="et-EE" sz="1200" kern="1200" dirty="0" smtClean="0">
              <a:solidFill>
                <a:schemeClr val="tx1"/>
              </a:solidFill>
              <a:latin typeface="+mn-lt"/>
              <a:ea typeface="+mn-ea"/>
              <a:cs typeface="+mn-cs"/>
            </a:endParaRPr>
          </a:p>
          <a:p>
            <a:r>
              <a:rPr lang="et-EE" sz="1200" kern="1200" dirty="0" smtClean="0">
                <a:solidFill>
                  <a:schemeClr val="tx1"/>
                </a:solidFill>
                <a:effectLst/>
                <a:latin typeface="+mn-lt"/>
                <a:ea typeface="+mn-ea"/>
                <a:cs typeface="+mn-cs"/>
              </a:rPr>
              <a:t>Vähese tähtsusega abi jagatakse projekti partnerite vahel kui ühisprojekti raames viiakse ellu tegevusi, mida võib käsitleda konkurentsi eelist andvatena. </a:t>
            </a:r>
          </a:p>
          <a:p>
            <a:endParaRPr lang="et-EE" sz="12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Ühisprojektide elluviimist tõendavaid dokumente koos maksetaotlusega on lubatud esitada </a:t>
            </a:r>
            <a:r>
              <a:rPr lang="et-EE" sz="1200" b="1" kern="1200" dirty="0" smtClean="0">
                <a:solidFill>
                  <a:schemeClr val="tx1"/>
                </a:solidFill>
                <a:effectLst/>
                <a:latin typeface="+mn-lt"/>
                <a:ea typeface="+mn-ea"/>
                <a:cs typeface="+mn-cs"/>
              </a:rPr>
              <a:t>neli korda kalendriaastas. </a:t>
            </a:r>
            <a:endParaRPr lang="et-EE" b="1" dirty="0" smtClean="0"/>
          </a:p>
          <a:p>
            <a:endParaRPr lang="et-EE" dirty="0" smtClean="0"/>
          </a:p>
          <a:p>
            <a:r>
              <a:rPr lang="et-EE" baseline="0" dirty="0" smtClean="0"/>
              <a:t>Kui ühisprojekti partner on KTG ei pea seda üldkoosolek kinnitama.</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20</a:t>
            </a:fld>
            <a:endParaRPr lang="et-EE" dirty="0"/>
          </a:p>
        </p:txBody>
      </p:sp>
    </p:spTree>
    <p:extLst>
      <p:ext uri="{BB962C8B-B14F-4D97-AF65-F5344CB8AC3E}">
        <p14:creationId xmlns:p14="http://schemas.microsoft.com/office/powerpoint/2010/main" xmlns="" val="2091198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sng" strike="noStrike" kern="1200" baseline="0" dirty="0" smtClean="0">
                <a:solidFill>
                  <a:schemeClr val="tx1"/>
                </a:solidFill>
                <a:latin typeface="+mn-lt"/>
                <a:ea typeface="+mn-ea"/>
                <a:cs typeface="+mn-cs"/>
              </a:rPr>
              <a:t>Kui koolitaja nõudeid rakenduskavas ei ole, siis koolitusprojekti teha ei saa. </a:t>
            </a:r>
            <a:r>
              <a:rPr lang="et-EE" sz="1200" b="0" i="0" u="none" strike="noStrike" kern="1200" baseline="0" dirty="0" smtClean="0">
                <a:solidFill>
                  <a:schemeClr val="tx1"/>
                </a:solidFill>
                <a:latin typeface="+mn-lt"/>
                <a:ea typeface="+mn-ea"/>
                <a:cs typeface="+mn-cs"/>
              </a:rPr>
              <a:t>1305/2013 art14 p3 ütleb, et teadmussiiret ja teavitust osutavatel asutustel peab olema kõnealuse ülesande täitmiseks asjakohane </a:t>
            </a:r>
            <a:r>
              <a:rPr lang="et-EE" sz="1200" b="0" i="0" u="sng" strike="noStrike" kern="1200" baseline="0" dirty="0" smtClean="0">
                <a:solidFill>
                  <a:schemeClr val="tx1"/>
                </a:solidFill>
                <a:latin typeface="+mn-lt"/>
                <a:ea typeface="+mn-ea"/>
                <a:cs typeface="+mn-cs"/>
              </a:rPr>
              <a:t>suutlikkus</a:t>
            </a:r>
            <a:r>
              <a:rPr lang="et-EE" sz="1200" b="0" i="0" u="none" strike="noStrike" kern="1200" baseline="0" dirty="0" smtClean="0">
                <a:solidFill>
                  <a:schemeClr val="tx1"/>
                </a:solidFill>
                <a:latin typeface="+mn-lt"/>
                <a:ea typeface="+mn-ea"/>
                <a:cs typeface="+mn-cs"/>
              </a:rPr>
              <a:t> personali kvalifikatsiooni ja korrapärase koolituse näol.  </a:t>
            </a:r>
          </a:p>
          <a:p>
            <a:r>
              <a:rPr lang="et-EE" sz="1200" b="0" i="0" u="none" strike="noStrike" kern="1200" baseline="0" dirty="0" smtClean="0">
                <a:solidFill>
                  <a:schemeClr val="tx1"/>
                </a:solidFill>
                <a:latin typeface="+mn-lt"/>
                <a:ea typeface="+mn-ea"/>
                <a:cs typeface="+mn-cs"/>
              </a:rPr>
              <a:t>MEM on koolitaja pädevuse jätnud iga KTG enda sisustada.</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Strateegia rakendamine peab kaasa aitama EL maaelu määruse artiklis 5 toodud maaelu arengu toetuste kohta sätestatud ühe või mitme prioriteedi eesmärgi saavutamisele. Vastavad prioriteedid on:</a:t>
            </a:r>
          </a:p>
          <a:p>
            <a:pPr marL="228600" indent="-228600">
              <a:buAutoNum type="arabicParenR"/>
            </a:pPr>
            <a:r>
              <a:rPr lang="et-EE" sz="1200" b="0" i="0" u="none" strike="noStrike" kern="1200" baseline="0" dirty="0" smtClean="0">
                <a:solidFill>
                  <a:schemeClr val="tx1"/>
                </a:solidFill>
                <a:latin typeface="+mn-lt"/>
                <a:ea typeface="+mn-ea"/>
                <a:cs typeface="+mn-cs"/>
              </a:rPr>
              <a:t>teadmussiirde ja innovatsiooni parandamine põllumajanduses, metsanduses ning maapiirkondades</a:t>
            </a:r>
          </a:p>
          <a:p>
            <a:r>
              <a:rPr lang="et-EE" sz="1200" b="1" i="0" u="none" strike="noStrike" kern="1200" baseline="0" dirty="0" smtClean="0">
                <a:solidFill>
                  <a:schemeClr val="tx1"/>
                </a:solidFill>
                <a:latin typeface="+mn-lt"/>
                <a:ea typeface="+mn-ea"/>
                <a:cs typeface="+mn-cs"/>
              </a:rPr>
              <a:t>Ehk koolitus- ja teavitustegevus</a:t>
            </a:r>
          </a:p>
          <a:p>
            <a:endParaRPr lang="et-EE" b="0" dirty="0" smtClean="0"/>
          </a:p>
          <a:p>
            <a:r>
              <a:rPr lang="et-EE" b="0" dirty="0" smtClean="0"/>
              <a:t>T</a:t>
            </a:r>
            <a:r>
              <a:rPr lang="et-EE" sz="1200" kern="1200" dirty="0" smtClean="0">
                <a:solidFill>
                  <a:schemeClr val="tx1"/>
                </a:solidFill>
                <a:effectLst/>
                <a:latin typeface="+mn-lt"/>
                <a:ea typeface="+mn-ea"/>
                <a:cs typeface="+mn-cs"/>
              </a:rPr>
              <a:t>eadmussiirde ja teavituse osutaja (edaspidi </a:t>
            </a:r>
            <a:r>
              <a:rPr lang="et-EE" sz="1200" i="1" kern="1200" dirty="0" smtClean="0">
                <a:solidFill>
                  <a:schemeClr val="tx1"/>
                </a:solidFill>
                <a:effectLst/>
                <a:latin typeface="+mn-lt"/>
                <a:ea typeface="+mn-ea"/>
                <a:cs typeface="+mn-cs"/>
              </a:rPr>
              <a:t>koolitaja</a:t>
            </a:r>
            <a:r>
              <a:rPr lang="et-EE" sz="1200" kern="1200" dirty="0" smtClean="0">
                <a:solidFill>
                  <a:schemeClr val="tx1"/>
                </a:solidFill>
                <a:effectLst/>
                <a:latin typeface="+mn-lt"/>
                <a:ea typeface="+mn-ea"/>
                <a:cs typeface="+mn-cs"/>
              </a:rPr>
              <a:t>) omama asjakohast suutlikkust. </a:t>
            </a:r>
          </a:p>
          <a:p>
            <a:r>
              <a:rPr lang="et-EE" sz="1200" b="0" i="0" u="none" strike="noStrike" kern="1200" baseline="0" dirty="0" smtClean="0">
                <a:solidFill>
                  <a:schemeClr val="tx1"/>
                </a:solidFill>
                <a:latin typeface="+mn-lt"/>
                <a:ea typeface="+mn-ea"/>
                <a:cs typeface="+mn-cs"/>
              </a:rPr>
              <a:t>KTG peab määratlema nõuded koolitajale rakenduskavas. Nõuded koolitajale võivad olla eraldi seatud </a:t>
            </a:r>
            <a:r>
              <a:rPr lang="fi-FI" sz="1200" b="0" i="0" u="none" strike="noStrike" kern="1200" baseline="0" dirty="0" smtClean="0">
                <a:solidFill>
                  <a:schemeClr val="tx1"/>
                </a:solidFill>
                <a:latin typeface="+mn-lt"/>
                <a:ea typeface="+mn-ea"/>
                <a:cs typeface="+mn-cs"/>
              </a:rPr>
              <a:t>sisulisele koolitajale kui ka koolituse organiseerijale.</a:t>
            </a:r>
            <a:r>
              <a:rPr lang="et-EE" sz="1200" b="0" i="0" u="none" strike="noStrike" kern="1200" baseline="0" dirty="0" smtClean="0">
                <a:solidFill>
                  <a:schemeClr val="tx1"/>
                </a:solidFill>
                <a:latin typeface="+mn-lt"/>
                <a:ea typeface="+mn-ea"/>
                <a:cs typeface="+mn-cs"/>
              </a:rPr>
              <a:t> </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Seltsingul on võimalik projektitoetust taotleda ainult teadmussiirde projektidele (mõiste avatud § 28), kui ta vastab kohaliku tegevusgrupi poolt teadmussiirde osutajale seatud nõuetele. </a:t>
            </a:r>
          </a:p>
          <a:p>
            <a:endParaRPr lang="et-EE"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Teadmussiirde projektide kasusaajateks võivad olla põllumajandus-, toiduainetööstus- ja metsandussektoris hõivatud isikud, maa valdajad ja muud ettevõtjad, kes tegutsevad maapiirkondades VKEdena.</a:t>
            </a:r>
          </a:p>
          <a:p>
            <a:endParaRPr lang="et-EE" b="0"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21</a:t>
            </a:fld>
            <a:endParaRPr lang="et-EE" dirty="0"/>
          </a:p>
        </p:txBody>
      </p:sp>
    </p:spTree>
    <p:extLst>
      <p:ext uri="{BB962C8B-B14F-4D97-AF65-F5344CB8AC3E}">
        <p14:creationId xmlns:p14="http://schemas.microsoft.com/office/powerpoint/2010/main" xmlns="" val="16310334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dirty="0" smtClean="0"/>
              <a:t>Enne taotluse PRIAle esitamist peab koostööprojekt olema vastu võetud KTG üldkoosoleku otsusega</a:t>
            </a: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22</a:t>
            </a:fld>
            <a:endParaRPr lang="et-EE" dirty="0"/>
          </a:p>
        </p:txBody>
      </p:sp>
    </p:spTree>
    <p:extLst>
      <p:ext uri="{BB962C8B-B14F-4D97-AF65-F5344CB8AC3E}">
        <p14:creationId xmlns:p14="http://schemas.microsoft.com/office/powerpoint/2010/main" xmlns="" val="42720130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Kui projektitoetuse taotleja taotleb toetust kogukonna vajadustest lähtuva kogukonnateenuse arendamiseks, peab kogukonnateenus olema kirjeldatud strateegias.</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Kogukonnateenus on kasumit mitte taotlev tegevus, mille arendamiseks võivad toetust taotleda erinevas õiguslikus vormis tegutsevad isikud.</a:t>
            </a:r>
          </a:p>
          <a:p>
            <a:r>
              <a:rPr lang="et-EE" sz="1200" b="0" i="0" u="none" strike="noStrike" kern="1200" baseline="0" dirty="0" smtClean="0">
                <a:solidFill>
                  <a:schemeClr val="tx1"/>
                </a:solidFill>
                <a:latin typeface="+mn-lt"/>
                <a:ea typeface="+mn-ea"/>
                <a:cs typeface="+mn-cs"/>
              </a:rPr>
              <a:t>Ernst &amp; </a:t>
            </a:r>
            <a:r>
              <a:rPr lang="et-EE" sz="1200" b="0" i="0" u="none" strike="noStrike" kern="1200" baseline="0" dirty="0" err="1" smtClean="0">
                <a:solidFill>
                  <a:schemeClr val="tx1"/>
                </a:solidFill>
                <a:latin typeface="+mn-lt"/>
                <a:ea typeface="+mn-ea"/>
                <a:cs typeface="+mn-cs"/>
              </a:rPr>
              <a:t>Young</a:t>
            </a:r>
            <a:r>
              <a:rPr lang="et-EE" sz="1200" b="0" i="0" u="none" strike="noStrike" kern="1200" baseline="0" dirty="0" smtClean="0">
                <a:solidFill>
                  <a:schemeClr val="tx1"/>
                </a:solidFill>
                <a:latin typeface="+mn-lt"/>
                <a:ea typeface="+mn-ea"/>
                <a:cs typeface="+mn-cs"/>
              </a:rPr>
              <a:t> Baltic AS  pakutud lähenemise korral on kogukonnateenus kogukonna liikmelt kogukonna liikmetele pakutav teenus, mis lähtub kogukonna vajadustest.</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Just selliste projektide </a:t>
            </a:r>
            <a:r>
              <a:rPr lang="fi-FI" sz="1200" b="0" i="0" u="none" strike="noStrike" kern="1200" baseline="0" dirty="0" smtClean="0">
                <a:solidFill>
                  <a:schemeClr val="tx1"/>
                </a:solidFill>
                <a:latin typeface="+mn-lt"/>
                <a:ea typeface="+mn-ea"/>
                <a:cs typeface="+mn-cs"/>
              </a:rPr>
              <a:t>rahastamiseks valimi</a:t>
            </a:r>
            <a:r>
              <a:rPr lang="et-EE" sz="1200" b="0" i="0" u="none" strike="noStrike" kern="1200" baseline="0" dirty="0" err="1" smtClean="0">
                <a:solidFill>
                  <a:schemeClr val="tx1"/>
                </a:solidFill>
                <a:latin typeface="+mn-lt"/>
                <a:ea typeface="+mn-ea"/>
                <a:cs typeface="+mn-cs"/>
              </a:rPr>
              <a:t>ne</a:t>
            </a:r>
            <a:r>
              <a:rPr lang="et-EE" sz="1200" b="0" i="0" u="none" strike="noStrike" kern="1200" baseline="0" dirty="0" smtClean="0">
                <a:solidFill>
                  <a:schemeClr val="tx1"/>
                </a:solidFill>
                <a:latin typeface="+mn-lt"/>
                <a:ea typeface="+mn-ea"/>
                <a:cs typeface="+mn-cs"/>
              </a:rPr>
              <a:t>  üldkoosoleku otsusega on oluline</a:t>
            </a:r>
            <a:r>
              <a:rPr lang="fi-FI" sz="1200" b="0" i="0" u="none" strike="noStrike" kern="1200" baseline="0" dirty="0" smtClean="0">
                <a:solidFill>
                  <a:schemeClr val="tx1"/>
                </a:solidFill>
                <a:latin typeface="+mn-lt"/>
                <a:ea typeface="+mn-ea"/>
                <a:cs typeface="+mn-cs"/>
              </a:rPr>
              <a:t>, mille eesmärk on arendada teenust, mida tavaliselt käsit</a:t>
            </a:r>
            <a:r>
              <a:rPr lang="et-EE" sz="1200" b="0" i="0" u="none" strike="noStrike" kern="1200" baseline="0" dirty="0" err="1" smtClean="0">
                <a:solidFill>
                  <a:schemeClr val="tx1"/>
                </a:solidFill>
                <a:latin typeface="+mn-lt"/>
                <a:ea typeface="+mn-ea"/>
                <a:cs typeface="+mn-cs"/>
              </a:rPr>
              <a:t>le</a:t>
            </a:r>
            <a:r>
              <a:rPr lang="fi-FI" sz="1200" b="0" i="0" u="none" strike="noStrike" kern="1200" baseline="0" dirty="0" smtClean="0">
                <a:solidFill>
                  <a:schemeClr val="tx1"/>
                </a:solidFill>
                <a:latin typeface="+mn-lt"/>
                <a:ea typeface="+mn-ea"/>
                <a:cs typeface="+mn-cs"/>
              </a:rPr>
              <a:t>takse kasumit</a:t>
            </a:r>
            <a:r>
              <a:rPr lang="et-EE" sz="1200" b="0" i="0" u="none" strike="noStrike" kern="1200" baseline="0" dirty="0" smtClean="0">
                <a:solidFill>
                  <a:schemeClr val="tx1"/>
                </a:solidFill>
                <a:latin typeface="+mn-lt"/>
                <a:ea typeface="+mn-ea"/>
                <a:cs typeface="+mn-cs"/>
              </a:rPr>
              <a:t> teeniva majandustegevusena, nt mahla pressimine, juuksur, pesu pesemine.</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Toetust saab anda kogukonnateenuste arendamiseks </a:t>
            </a:r>
            <a:r>
              <a:rPr lang="et-EE" sz="1200" b="1" i="0" u="none" strike="noStrike" kern="1200" baseline="0" dirty="0" smtClean="0">
                <a:solidFill>
                  <a:schemeClr val="tx1"/>
                </a:solidFill>
                <a:latin typeface="+mn-lt"/>
                <a:ea typeface="+mn-ea"/>
                <a:cs typeface="+mn-cs"/>
              </a:rPr>
              <a:t>kuni 90% </a:t>
            </a:r>
            <a:r>
              <a:rPr lang="et-EE" sz="1200" b="0" i="0" u="none" strike="noStrike" kern="1200" baseline="0" dirty="0" smtClean="0">
                <a:solidFill>
                  <a:schemeClr val="tx1"/>
                </a:solidFill>
                <a:latin typeface="+mn-lt"/>
                <a:ea typeface="+mn-ea"/>
                <a:cs typeface="+mn-cs"/>
              </a:rPr>
              <a:t>abikõlblikest kuludest tingimusel, et </a:t>
            </a:r>
            <a:r>
              <a:rPr lang="et-EE" sz="1200" b="0" i="0" u="sng" strike="noStrike" kern="1200" baseline="0" dirty="0" smtClean="0">
                <a:solidFill>
                  <a:schemeClr val="tx1"/>
                </a:solidFill>
                <a:latin typeface="+mn-lt"/>
                <a:ea typeface="+mn-ea"/>
                <a:cs typeface="+mn-cs"/>
              </a:rPr>
              <a:t>KTG on strateegias kaardistanud nö turutõrke</a:t>
            </a:r>
            <a:r>
              <a:rPr lang="et-EE" sz="1200" b="0" i="0" u="none" strike="noStrike" kern="1200" baseline="0" dirty="0" smtClean="0">
                <a:solidFill>
                  <a:schemeClr val="tx1"/>
                </a:solidFill>
                <a:latin typeface="+mn-lt"/>
                <a:ea typeface="+mn-ea"/>
                <a:cs typeface="+mn-cs"/>
              </a:rPr>
              <a:t>, ehk siis teenused, millistest on puudus kogukonnas või kogukondades, kes on see kogukond, kellele teenus on mõeldud, kes kogukonnast võiks teenust pakkuda jne.</a:t>
            </a:r>
            <a:endParaRPr lang="et-EE" dirty="0" smtClean="0"/>
          </a:p>
          <a:p>
            <a:endParaRPr lang="et-EE" dirty="0" smtClean="0"/>
          </a:p>
          <a:p>
            <a:r>
              <a:rPr lang="et-EE" dirty="0" smtClean="0"/>
              <a:t>Ka ettevõtjale 90%</a:t>
            </a:r>
          </a:p>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Kui toetust küsitakse 60%,</a:t>
            </a:r>
            <a:r>
              <a:rPr lang="et-EE" baseline="0" dirty="0" smtClean="0"/>
              <a:t> siis on tavaline ettevõtluse projekt</a:t>
            </a:r>
            <a:endParaRPr lang="et-EE" dirty="0" smtClean="0"/>
          </a:p>
          <a:p>
            <a:endParaRPr lang="et-EE"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t-EE" baseline="0"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23</a:t>
            </a:fld>
            <a:endParaRPr lang="et-EE" dirty="0"/>
          </a:p>
        </p:txBody>
      </p:sp>
    </p:spTree>
    <p:extLst>
      <p:ext uri="{BB962C8B-B14F-4D97-AF65-F5344CB8AC3E}">
        <p14:creationId xmlns:p14="http://schemas.microsoft.com/office/powerpoint/2010/main" xmlns="" val="24874175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Projektijuhtimisega seotud kulude hüvitamine on vajalik selliste projektide puhul, mille raames viiakse ellu tegevusi, mis nõuavad erinevate ürituste (koolitused, messid, laadad jms) </a:t>
            </a:r>
            <a:r>
              <a:rPr lang="fi-FI" sz="1200" b="0" i="0" u="none" strike="noStrike" kern="1200" baseline="0" dirty="0" smtClean="0">
                <a:solidFill>
                  <a:schemeClr val="tx1"/>
                </a:solidFill>
                <a:latin typeface="+mn-lt"/>
                <a:ea typeface="+mn-ea"/>
                <a:cs typeface="+mn-cs"/>
              </a:rPr>
              <a:t>organiseerimist ja projektis osalejate omavahelise koostöö koordineerimist ehk siis nn „pehmete</a:t>
            </a:r>
            <a:r>
              <a:rPr lang="et-EE" sz="1200" b="0" i="0" u="none" strike="noStrike" kern="1200" baseline="0" dirty="0" smtClean="0">
                <a:solidFill>
                  <a:schemeClr val="tx1"/>
                </a:solidFill>
                <a:latin typeface="+mn-lt"/>
                <a:ea typeface="+mn-ea"/>
                <a:cs typeface="+mn-cs"/>
              </a:rPr>
              <a:t> projektide“ puhul.</a:t>
            </a:r>
          </a:p>
          <a:p>
            <a:endParaRPr lang="et-EE" sz="1200" b="0" i="0" u="none" strike="noStrike" kern="1200" baseline="0" dirty="0" smtClean="0">
              <a:solidFill>
                <a:schemeClr val="tx1"/>
              </a:solidFill>
              <a:latin typeface="+mn-lt"/>
              <a:ea typeface="+mn-ea"/>
              <a:cs typeface="+mn-cs"/>
            </a:endParaRPr>
          </a:p>
          <a:p>
            <a:r>
              <a:rPr lang="et-EE" sz="1200" b="0" i="0" u="sng" strike="noStrike" kern="1200" baseline="0" dirty="0" smtClean="0">
                <a:solidFill>
                  <a:schemeClr val="tx1"/>
                </a:solidFill>
                <a:latin typeface="+mn-lt"/>
                <a:ea typeface="+mn-ea"/>
                <a:cs typeface="+mn-cs"/>
              </a:rPr>
              <a:t>Projektijuhtimisega seotud kulusid hüvitatakse </a:t>
            </a:r>
            <a:r>
              <a:rPr lang="et-EE" sz="1200" b="0" i="0" u="none" strike="noStrike" kern="1200" baseline="0" dirty="0" smtClean="0">
                <a:solidFill>
                  <a:schemeClr val="tx1"/>
                </a:solidFill>
                <a:latin typeface="+mn-lt"/>
                <a:ea typeface="+mn-ea"/>
                <a:cs typeface="+mn-cs"/>
              </a:rPr>
              <a:t>ühissätete määruse 1303/2013 art 67 lõike 1 punkti d ja artikli 68 lõike 1 punkti b kohase </a:t>
            </a:r>
            <a:r>
              <a:rPr lang="et-EE" sz="1200" b="1" i="0" u="sng" strike="noStrike" kern="1200" baseline="0" dirty="0" smtClean="0">
                <a:solidFill>
                  <a:schemeClr val="tx1"/>
                </a:solidFill>
                <a:latin typeface="+mn-lt"/>
                <a:ea typeface="+mn-ea"/>
                <a:cs typeface="+mn-cs"/>
              </a:rPr>
              <a:t>kindlamääralise rahastamise alusel</a:t>
            </a:r>
            <a:r>
              <a:rPr lang="et-EE" sz="1200" b="0" i="0" u="sng" strike="noStrike" kern="1200" baseline="0" dirty="0" smtClean="0">
                <a:solidFill>
                  <a:schemeClr val="tx1"/>
                </a:solidFill>
                <a:latin typeface="+mn-lt"/>
                <a:ea typeface="+mn-ea"/>
                <a:cs typeface="+mn-cs"/>
              </a:rPr>
              <a:t>,</a:t>
            </a:r>
            <a:r>
              <a:rPr lang="et-EE" sz="1200" b="0" i="0" u="none" strike="noStrike" kern="1200" baseline="0" dirty="0" smtClean="0">
                <a:solidFill>
                  <a:schemeClr val="tx1"/>
                </a:solidFill>
                <a:latin typeface="+mn-lt"/>
                <a:ea typeface="+mn-ea"/>
                <a:cs typeface="+mn-cs"/>
              </a:rPr>
              <a:t> mille</a:t>
            </a:r>
          </a:p>
          <a:p>
            <a:r>
              <a:rPr lang="et-EE" sz="1200" b="0" i="0" u="none" strike="noStrike" kern="1200" baseline="0" dirty="0" smtClean="0">
                <a:solidFill>
                  <a:schemeClr val="tx1"/>
                </a:solidFill>
                <a:latin typeface="+mn-lt"/>
                <a:ea typeface="+mn-ea"/>
                <a:cs typeface="+mn-cs"/>
              </a:rPr>
              <a:t>kohaselt projektijuhtimise kulud kokku moodustavad projektijuhi otsesed personalikulud + 15% abikõlblikest otsestest personalikuludest.</a:t>
            </a:r>
          </a:p>
          <a:p>
            <a:endParaRPr lang="et-EE" sz="1200" kern="1200" dirty="0" smtClean="0">
              <a:solidFill>
                <a:schemeClr val="tx1"/>
              </a:solidFill>
              <a:latin typeface="+mn-lt"/>
              <a:ea typeface="+mn-ea"/>
              <a:cs typeface="+mn-cs"/>
            </a:endParaRPr>
          </a:p>
          <a:p>
            <a:r>
              <a:rPr lang="et-EE" sz="1200" kern="1200" dirty="0" smtClean="0">
                <a:solidFill>
                  <a:schemeClr val="tx1"/>
                </a:solidFill>
                <a:effectLst/>
                <a:latin typeface="+mn-lt"/>
                <a:ea typeface="+mn-ea"/>
                <a:cs typeface="+mn-cs"/>
              </a:rPr>
              <a:t>Otsesed personalikulud on kaudsete kulude arvestamise aluseks.</a:t>
            </a:r>
          </a:p>
          <a:p>
            <a:endParaRPr lang="et-EE" sz="1200" kern="1200" dirty="0" smtClean="0">
              <a:solidFill>
                <a:schemeClr val="tx1"/>
              </a:solidFill>
              <a:effectLst/>
              <a:latin typeface="+mn-lt"/>
              <a:ea typeface="+mn-ea"/>
              <a:cs typeface="+mn-cs"/>
            </a:endParaRPr>
          </a:p>
          <a:p>
            <a:r>
              <a:rPr lang="et-EE" sz="1200" kern="1200" dirty="0" smtClean="0">
                <a:solidFill>
                  <a:schemeClr val="tx1"/>
                </a:solidFill>
                <a:latin typeface="+mn-lt"/>
                <a:ea typeface="+mn-ea"/>
                <a:cs typeface="+mn-cs"/>
              </a:rPr>
              <a:t>(3) Projektijuhtimise otsesteks personalikuludeks loetakse tegevuste elluviimisega kaasnevad järgmised kulud:</a:t>
            </a:r>
          </a:p>
          <a:p>
            <a:r>
              <a:rPr lang="et-EE" sz="1200" kern="1200" dirty="0" smtClean="0">
                <a:solidFill>
                  <a:schemeClr val="tx1"/>
                </a:solidFill>
                <a:latin typeface="+mn-lt"/>
                <a:ea typeface="+mn-ea"/>
                <a:cs typeface="+mn-cs"/>
              </a:rPr>
              <a:t>1) tegevusi elluviiva projektijuhi tööjõukulud, sealhulgas töötasu, lisatasu, preemia, puhkusetasu või puhkusetoetus, mis on kooskõlas samasisulise töö eest makstava palgataseme või töötasuga;</a:t>
            </a:r>
          </a:p>
          <a:p>
            <a:r>
              <a:rPr lang="et-EE" sz="1200" kern="1200" dirty="0" smtClean="0">
                <a:solidFill>
                  <a:schemeClr val="tx1"/>
                </a:solidFill>
                <a:latin typeface="+mn-lt"/>
                <a:ea typeface="+mn-ea"/>
                <a:cs typeface="+mn-cs"/>
              </a:rPr>
              <a:t>2) töölepingu lõpetamise ja muu seadusest tulenev hüvitis;</a:t>
            </a:r>
          </a:p>
          <a:p>
            <a:r>
              <a:rPr lang="et-EE" sz="1200" kern="1200" dirty="0" smtClean="0">
                <a:solidFill>
                  <a:schemeClr val="tx1"/>
                </a:solidFill>
                <a:latin typeface="+mn-lt"/>
                <a:ea typeface="+mn-ea"/>
                <a:cs typeface="+mn-cs"/>
              </a:rPr>
              <a:t>3) seadusest tulenevad maksud ja maksed punktides 1 ja 2 nimetatud kuludelt, sealhulgas sotsiaalmaks, töötuskindlustusmakse ja haigushüvitise tööandjapoolne osa;</a:t>
            </a:r>
          </a:p>
          <a:p>
            <a:r>
              <a:rPr lang="et-EE" sz="1200" kern="1200" dirty="0" smtClean="0">
                <a:solidFill>
                  <a:schemeClr val="tx1"/>
                </a:solidFill>
                <a:latin typeface="+mn-lt"/>
                <a:ea typeface="+mn-ea"/>
                <a:cs typeface="+mn-cs"/>
              </a:rPr>
              <a:t>4) füüsilise isikuga sõlmitud töövõtu- või käsunduslepingu alusel makstav tasu ning sellelt tasult arvestatud sotsiaalmaks ja töötuskindlustusmakse.</a:t>
            </a:r>
          </a:p>
          <a:p>
            <a:endParaRPr lang="et-EE" sz="1200" kern="1200" dirty="0" smtClean="0">
              <a:solidFill>
                <a:schemeClr val="tx1"/>
              </a:solidFill>
              <a:latin typeface="+mn-lt"/>
              <a:ea typeface="+mn-ea"/>
              <a:cs typeface="+mn-cs"/>
            </a:endParaRPr>
          </a:p>
          <a:p>
            <a:r>
              <a:rPr lang="et-EE" sz="1200" kern="1200" dirty="0" smtClean="0">
                <a:solidFill>
                  <a:schemeClr val="tx1"/>
                </a:solidFill>
                <a:latin typeface="+mn-lt"/>
                <a:ea typeface="+mn-ea"/>
                <a:cs typeface="+mn-cs"/>
              </a:rPr>
              <a:t>§ 32. Kaudsete abikõlblike kulude hüvitamine</a:t>
            </a:r>
          </a:p>
          <a:p>
            <a:r>
              <a:rPr lang="et-EE" sz="1200" kern="1200" dirty="0" smtClean="0">
                <a:solidFill>
                  <a:schemeClr val="tx1"/>
                </a:solidFill>
                <a:latin typeface="+mn-lt"/>
                <a:ea typeface="+mn-ea"/>
                <a:cs typeface="+mn-cs"/>
              </a:rPr>
              <a:t>(2) Kaudseteks kuludeks loetakse toetatavate tegevuste elluviimisega kaasnevad järgmised tegevuskulud:</a:t>
            </a:r>
          </a:p>
          <a:p>
            <a:r>
              <a:rPr lang="et-EE" sz="1200" kern="1200" dirty="0" smtClean="0">
                <a:solidFill>
                  <a:schemeClr val="tx1"/>
                </a:solidFill>
                <a:latin typeface="+mn-lt"/>
                <a:ea typeface="+mn-ea"/>
                <a:cs typeface="+mn-cs"/>
              </a:rPr>
              <a:t>1) kulud bürootarvetele;</a:t>
            </a:r>
          </a:p>
          <a:p>
            <a:r>
              <a:rPr lang="et-EE" sz="1200" kern="1200" dirty="0" smtClean="0">
                <a:solidFill>
                  <a:schemeClr val="tx1"/>
                </a:solidFill>
                <a:latin typeface="+mn-lt"/>
                <a:ea typeface="+mn-ea"/>
                <a:cs typeface="+mn-cs"/>
              </a:rPr>
              <a:t>2) sidekulud, sealhulgas telefoni- ja postikulu;</a:t>
            </a:r>
          </a:p>
          <a:p>
            <a:r>
              <a:rPr lang="et-EE" sz="1200" kern="1200" dirty="0" smtClean="0">
                <a:solidFill>
                  <a:schemeClr val="tx1"/>
                </a:solidFill>
                <a:latin typeface="+mn-lt"/>
                <a:ea typeface="+mn-ea"/>
                <a:cs typeface="+mn-cs"/>
              </a:rPr>
              <a:t>3) infotehnoloogia kulud, sealhulgas kontoritehnika üür, rent ja liising ning serverite, võrkude ja kontoritehnika hooldus- ja paranduskulud;</a:t>
            </a:r>
          </a:p>
          <a:p>
            <a:r>
              <a:rPr lang="et-EE" sz="1200" kern="1200" dirty="0" smtClean="0">
                <a:solidFill>
                  <a:schemeClr val="tx1"/>
                </a:solidFill>
                <a:latin typeface="+mn-lt"/>
                <a:ea typeface="+mn-ea"/>
                <a:cs typeface="+mn-cs"/>
              </a:rPr>
              <a:t>4) projektijuhi tööruumi üür või rent ja selle tööruumi kommunaalkulud, sealhulgas kütte-, vee- ja elektrikulud ning ruumide koristamise kulud;</a:t>
            </a:r>
          </a:p>
          <a:p>
            <a:r>
              <a:rPr lang="et-EE" sz="1200" kern="1200" dirty="0" smtClean="0">
                <a:solidFill>
                  <a:schemeClr val="tx1"/>
                </a:solidFill>
                <a:latin typeface="+mn-lt"/>
                <a:ea typeface="+mn-ea"/>
                <a:cs typeface="+mn-cs"/>
              </a:rPr>
              <a:t>5) sõidukulud;</a:t>
            </a:r>
          </a:p>
          <a:p>
            <a:r>
              <a:rPr lang="et-EE" sz="1200" kern="1200" dirty="0" smtClean="0">
                <a:solidFill>
                  <a:schemeClr val="tx1"/>
                </a:solidFill>
                <a:latin typeface="+mn-lt"/>
                <a:ea typeface="+mn-ea"/>
                <a:cs typeface="+mn-cs"/>
              </a:rPr>
              <a:t>6) raamatupidamiskulud;</a:t>
            </a:r>
          </a:p>
          <a:p>
            <a:r>
              <a:rPr lang="et-EE" sz="1200" kern="1200" dirty="0" smtClean="0">
                <a:solidFill>
                  <a:schemeClr val="tx1"/>
                </a:solidFill>
                <a:latin typeface="+mn-lt"/>
                <a:ea typeface="+mn-ea"/>
                <a:cs typeface="+mn-cs"/>
              </a:rPr>
              <a:t>7) toetatava tegevuse elluviimisega seotud pangakonto haldamise kulud ja toetatava tegevuse elluviimisega seotud makse ülekandetasu.</a:t>
            </a:r>
          </a:p>
          <a:p>
            <a:endParaRPr lang="et-E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u="none" kern="1200" dirty="0" smtClean="0">
              <a:solidFill>
                <a:schemeClr val="tx1"/>
              </a:solidFill>
              <a:latin typeface="+mn-lt"/>
              <a:ea typeface="+mn-ea"/>
              <a:cs typeface="+mn-cs"/>
            </a:endParaRPr>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24</a:t>
            </a:fld>
            <a:endParaRPr lang="et-EE" dirty="0"/>
          </a:p>
        </p:txBody>
      </p:sp>
    </p:spTree>
    <p:extLst>
      <p:ext uri="{BB962C8B-B14F-4D97-AF65-F5344CB8AC3E}">
        <p14:creationId xmlns:p14="http://schemas.microsoft.com/office/powerpoint/2010/main" xmlns="" val="5318025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sz="1200" b="1" dirty="0" smtClean="0"/>
              <a:t>Ühis-, teadmussiirde- või koostööprojekti </a:t>
            </a:r>
            <a:r>
              <a:rPr lang="et-EE" sz="1200" dirty="0" smtClean="0"/>
              <a:t>elluviimisel toetatakse personalikulu.</a:t>
            </a:r>
          </a:p>
          <a:p>
            <a:endParaRPr lang="et-EE" sz="1200" dirty="0" smtClean="0"/>
          </a:p>
          <a:p>
            <a:r>
              <a:rPr lang="et-EE" sz="1200" kern="1200" dirty="0" smtClean="0">
                <a:solidFill>
                  <a:schemeClr val="tx1"/>
                </a:solidFill>
                <a:effectLst/>
                <a:latin typeface="+mn-lt"/>
                <a:ea typeface="+mn-ea"/>
                <a:cs typeface="+mn-cs"/>
              </a:rPr>
              <a:t>§31 lg1 p16 </a:t>
            </a:r>
            <a:r>
              <a:rPr lang="fi-FI" sz="1200" b="0" i="0" u="none" strike="noStrike" kern="1200" baseline="0" dirty="0" smtClean="0">
                <a:solidFill>
                  <a:schemeClr val="tx1"/>
                </a:solidFill>
                <a:latin typeface="+mn-lt"/>
                <a:ea typeface="+mn-ea"/>
                <a:cs typeface="+mn-cs"/>
              </a:rPr>
              <a:t>projektijuhtimise kulud </a:t>
            </a:r>
            <a:r>
              <a:rPr lang="fi-FI" sz="1200" b="1" i="0" u="none" strike="noStrike" kern="1200" baseline="0" dirty="0" smtClean="0">
                <a:solidFill>
                  <a:schemeClr val="tx1"/>
                </a:solidFill>
                <a:latin typeface="+mn-lt"/>
                <a:ea typeface="+mn-ea"/>
                <a:cs typeface="+mn-cs"/>
              </a:rPr>
              <a:t>ei ole abikõlblikud </a:t>
            </a:r>
            <a:r>
              <a:rPr lang="et-EE" sz="1200" b="1" i="0" u="none" strike="noStrike" kern="1200" baseline="0" dirty="0" smtClean="0">
                <a:solidFill>
                  <a:schemeClr val="tx1"/>
                </a:solidFill>
                <a:latin typeface="+mn-lt"/>
                <a:ea typeface="+mn-ea"/>
                <a:cs typeface="+mn-cs"/>
              </a:rPr>
              <a:t>kui taotlejaks on KOV või</a:t>
            </a:r>
            <a:r>
              <a:rPr lang="et-EE" sz="1200" b="0" i="0" u="none" strike="noStrike" kern="1200" baseline="0" dirty="0" smtClean="0">
                <a:solidFill>
                  <a:schemeClr val="tx1"/>
                </a:solidFill>
                <a:latin typeface="+mn-lt"/>
                <a:ea typeface="+mn-ea"/>
                <a:cs typeface="+mn-cs"/>
              </a:rPr>
              <a:t> </a:t>
            </a:r>
            <a:r>
              <a:rPr lang="et-EE" sz="1200" b="1" i="0" u="none" strike="noStrike" kern="1200" baseline="0" dirty="0" smtClean="0">
                <a:solidFill>
                  <a:schemeClr val="tx1"/>
                </a:solidFill>
                <a:latin typeface="+mn-lt"/>
                <a:ea typeface="+mn-ea"/>
                <a:cs typeface="+mn-cs"/>
              </a:rPr>
              <a:t>riigimuuseum</a:t>
            </a:r>
            <a:r>
              <a:rPr lang="et-EE" sz="1200" b="0" i="0" u="none" strike="noStrike" kern="1200" baseline="0" dirty="0" smtClean="0">
                <a:solidFill>
                  <a:schemeClr val="tx1"/>
                </a:solidFill>
                <a:latin typeface="+mn-lt"/>
                <a:ea typeface="+mn-ea"/>
                <a:cs typeface="+mn-cs"/>
              </a:rPr>
              <a:t>. Antud  taotlejate puhul eeldatakse, et organisatsiooni seest tulnud projektijuht saab tasustatud juba organisatsiooni poolt ning </a:t>
            </a:r>
          </a:p>
          <a:p>
            <a:r>
              <a:rPr lang="et-EE" sz="1200" b="0" i="0" u="none" strike="noStrike" kern="1200" baseline="0" dirty="0" smtClean="0">
                <a:solidFill>
                  <a:schemeClr val="tx1"/>
                </a:solidFill>
                <a:latin typeface="+mn-lt"/>
                <a:ea typeface="+mn-ea"/>
                <a:cs typeface="+mn-cs"/>
              </a:rPr>
              <a:t>oma põhiülesannete ja projekti heaks tehtavate tegevuste eristamine põhiülesannetest toob nii taotlejale kui ka PRIAle kaasa täiendava töökoormuse, mis sageli on ebaproportsionaalselt suur kulu võrreldes saada oleva toetusega.</a:t>
            </a:r>
          </a:p>
          <a:p>
            <a:endParaRPr lang="et-EE" sz="1200"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t-EE" sz="2600" dirty="0" smtClean="0"/>
              <a:t>Projektijuhtimine</a:t>
            </a:r>
            <a:r>
              <a:rPr lang="et-EE" sz="2600" baseline="0" dirty="0" smtClean="0"/>
              <a:t> kuni 20%.</a:t>
            </a:r>
          </a:p>
          <a:p>
            <a:pPr marL="0" marR="0" lvl="1" indent="0" algn="l" defTabSz="914400" rtl="0" eaLnBrk="1" fontAlgn="auto" latinLnBrk="0" hangingPunct="1">
              <a:lnSpc>
                <a:spcPct val="100000"/>
              </a:lnSpc>
              <a:spcBef>
                <a:spcPts val="0"/>
              </a:spcBef>
              <a:spcAft>
                <a:spcPts val="0"/>
              </a:spcAft>
              <a:buClrTx/>
              <a:buSzTx/>
              <a:buFontTx/>
              <a:buNone/>
              <a:tabLst/>
              <a:defRPr/>
            </a:pPr>
            <a:r>
              <a:rPr lang="et-EE" sz="2800" b="1" dirty="0" smtClean="0"/>
              <a:t>EI OLE SEOTUD investeeringutega - </a:t>
            </a:r>
            <a:r>
              <a:rPr lang="et-EE" sz="2800" dirty="0" smtClean="0"/>
              <a:t>ehitise ehitamise, parendamise, </a:t>
            </a:r>
            <a:r>
              <a:rPr lang="et-EE" sz="2800" dirty="0" err="1" smtClean="0"/>
              <a:t>taristu</a:t>
            </a:r>
            <a:r>
              <a:rPr lang="et-EE" sz="2800" dirty="0" smtClean="0"/>
              <a:t> investeeringutega, mootorsõiduki, masina, seadme, sisseseade või muu põhivara ostmise ja paigaldamisega.</a:t>
            </a:r>
          </a:p>
          <a:p>
            <a:pPr marL="0" marR="0" lvl="1" indent="0" algn="l" defTabSz="914400" rtl="0" eaLnBrk="1" fontAlgn="auto" latinLnBrk="0" hangingPunct="1">
              <a:lnSpc>
                <a:spcPct val="100000"/>
              </a:lnSpc>
              <a:spcBef>
                <a:spcPts val="0"/>
              </a:spcBef>
              <a:spcAft>
                <a:spcPts val="0"/>
              </a:spcAft>
              <a:buClrTx/>
              <a:buSzTx/>
              <a:buFontTx/>
              <a:buNone/>
              <a:tabLst/>
              <a:defRPr/>
            </a:pPr>
            <a:endParaRPr lang="et-EE" sz="28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Personalikulu loetakse abikõlblikuks ja hüvitatakse ainult vastavalt </a:t>
            </a:r>
            <a:r>
              <a:rPr lang="et-EE" sz="1200" b="1" kern="1200" dirty="0" smtClean="0">
                <a:solidFill>
                  <a:schemeClr val="tx1"/>
                </a:solidFill>
                <a:effectLst/>
                <a:latin typeface="+mn-lt"/>
                <a:ea typeface="+mn-ea"/>
                <a:cs typeface="+mn-cs"/>
              </a:rPr>
              <a:t>tööajatabelis</a:t>
            </a:r>
            <a:r>
              <a:rPr lang="et-EE" sz="1200" kern="1200" dirty="0" smtClean="0">
                <a:solidFill>
                  <a:schemeClr val="tx1"/>
                </a:solidFill>
                <a:effectLst/>
                <a:latin typeface="+mn-lt"/>
                <a:ea typeface="+mn-ea"/>
                <a:cs typeface="+mn-cs"/>
              </a:rPr>
              <a:t> näidatud tegelikule projekti heaks tehtud töö osakaalule, mitte näiteks töölepingus kokkulepitud proportsiooni alusel.</a:t>
            </a:r>
          </a:p>
          <a:p>
            <a:pPr marL="0" marR="0" lvl="1"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Otsese ja kaudse personali eristamisel lähtutakse tööülesannete sisust, mitte ametinimetusest</a:t>
            </a:r>
            <a:endParaRPr lang="et-EE" sz="28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t-EE" sz="2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§31 lg1 p9 </a:t>
            </a:r>
            <a:r>
              <a:rPr lang="et-EE" sz="1200" b="1" i="0" u="none" strike="noStrike" kern="1200" baseline="0" dirty="0" smtClean="0">
                <a:solidFill>
                  <a:schemeClr val="tx1"/>
                </a:solidFill>
                <a:latin typeface="+mn-lt"/>
                <a:ea typeface="+mn-ea"/>
                <a:cs typeface="+mn-cs"/>
              </a:rPr>
              <a:t>Abikõlblikud ei ole eksperdi või projektijuhi töötasu</a:t>
            </a:r>
            <a:r>
              <a:rPr lang="et-EE" sz="1200" b="0" i="0" u="none" strike="noStrike" kern="1200" baseline="0" dirty="0" smtClean="0">
                <a:solidFill>
                  <a:schemeClr val="tx1"/>
                </a:solidFill>
                <a:latin typeface="+mn-lt"/>
                <a:ea typeface="+mn-ea"/>
                <a:cs typeface="+mn-cs"/>
              </a:rPr>
              <a:t>, sh maksud ning maksed, </a:t>
            </a:r>
            <a:r>
              <a:rPr lang="et-EE" sz="1200" b="1" i="0" u="none" strike="noStrike" kern="1200" baseline="0" dirty="0" smtClean="0">
                <a:solidFill>
                  <a:schemeClr val="tx1"/>
                </a:solidFill>
                <a:latin typeface="+mn-lt"/>
                <a:ea typeface="+mn-ea"/>
                <a:cs typeface="+mn-cs"/>
              </a:rPr>
              <a:t>kui ekspert või projektijuht on ametnik või </a:t>
            </a:r>
            <a:r>
              <a:rPr lang="fi-FI" sz="1200" b="1" i="0" u="none" strike="noStrike" kern="1200" baseline="0" dirty="0" smtClean="0">
                <a:solidFill>
                  <a:schemeClr val="tx1"/>
                </a:solidFill>
                <a:latin typeface="+mn-lt"/>
                <a:ea typeface="+mn-ea"/>
                <a:cs typeface="+mn-cs"/>
              </a:rPr>
              <a:t>avalik teenistu</a:t>
            </a:r>
            <a:r>
              <a:rPr lang="et-EE" sz="1200" b="1" i="0" u="none" strike="noStrike" kern="1200" baseline="0" dirty="0" smtClean="0">
                <a:solidFill>
                  <a:schemeClr val="tx1"/>
                </a:solidFill>
                <a:latin typeface="+mn-lt"/>
                <a:ea typeface="+mn-ea"/>
                <a:cs typeface="+mn-cs"/>
              </a:rPr>
              <a:t>ja</a:t>
            </a:r>
            <a:r>
              <a:rPr lang="fi-FI" sz="1200" b="1" i="0" u="none" strike="noStrike" kern="1200" baseline="0" dirty="0" smtClean="0">
                <a:solidFill>
                  <a:schemeClr val="tx1"/>
                </a:solidFill>
                <a:latin typeface="+mn-lt"/>
                <a:ea typeface="+mn-ea"/>
                <a:cs typeface="+mn-cs"/>
              </a:rPr>
              <a:t> </a:t>
            </a:r>
            <a:r>
              <a:rPr lang="et-EE" sz="1200" b="1" i="0" u="none" strike="noStrike" kern="1200" baseline="0" dirty="0" smtClean="0">
                <a:solidFill>
                  <a:schemeClr val="tx1"/>
                </a:solidFill>
                <a:latin typeface="+mn-lt"/>
                <a:ea typeface="+mn-ea"/>
                <a:cs typeface="+mn-cs"/>
              </a:rPr>
              <a:t>,</a:t>
            </a:r>
            <a:r>
              <a:rPr lang="fi-FI" sz="1200" b="1" i="0" u="none" strike="noStrike" kern="1200" baseline="0" dirty="0" smtClean="0">
                <a:solidFill>
                  <a:schemeClr val="tx1"/>
                </a:solidFill>
                <a:latin typeface="+mn-lt"/>
                <a:ea typeface="+mn-ea"/>
                <a:cs typeface="+mn-cs"/>
              </a:rPr>
              <a:t> riigi või </a:t>
            </a:r>
            <a:r>
              <a:rPr lang="et-EE" sz="1200" b="1" i="0" u="none" strike="noStrike" kern="1200" baseline="0" dirty="0" smtClean="0">
                <a:solidFill>
                  <a:schemeClr val="tx1"/>
                </a:solidFill>
                <a:latin typeface="+mn-lt"/>
                <a:ea typeface="+mn-ea"/>
                <a:cs typeface="+mn-cs"/>
              </a:rPr>
              <a:t>KOVi allasutuse töötaja</a:t>
            </a:r>
            <a:r>
              <a:rPr lang="et-EE" sz="1200" b="0" i="0" u="none" strike="noStrike" kern="1200" baseline="0" dirty="0" smtClean="0">
                <a:solidFill>
                  <a:schemeClr val="tx1"/>
                </a:solidFill>
                <a:latin typeface="+mn-lt"/>
                <a:ea typeface="+mn-ea"/>
                <a:cs typeface="+mn-cs"/>
              </a:rPr>
              <a:t>, kelle </a:t>
            </a:r>
            <a:r>
              <a:rPr lang="et-EE" sz="1200" b="0" i="0" u="sng" strike="noStrike" kern="1200" baseline="0" dirty="0" smtClean="0">
                <a:solidFill>
                  <a:schemeClr val="tx1"/>
                </a:solidFill>
                <a:latin typeface="+mn-lt"/>
                <a:ea typeface="+mn-ea"/>
                <a:cs typeface="+mn-cs"/>
              </a:rPr>
              <a:t>tööülesanded on sarnased </a:t>
            </a:r>
            <a:r>
              <a:rPr lang="et-EE" sz="1200" b="0" i="0" u="none" strike="noStrike" kern="1200" baseline="0" dirty="0" smtClean="0">
                <a:solidFill>
                  <a:schemeClr val="tx1"/>
                </a:solidFill>
                <a:latin typeface="+mn-lt"/>
                <a:ea typeface="+mn-ea"/>
                <a:cs typeface="+mn-cs"/>
              </a:rPr>
              <a:t>toetatava tegevusega;</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b="0" i="0" u="none" strike="noStrike" kern="1200" baseline="0" dirty="0" smtClean="0">
              <a:solidFill>
                <a:schemeClr val="tx1"/>
              </a:solidFill>
              <a:latin typeface="+mn-lt"/>
              <a:ea typeface="+mn-ea"/>
              <a:cs typeface="+mn-cs"/>
            </a:endParaRPr>
          </a:p>
          <a:p>
            <a:endParaRPr lang="et-EE" sz="1200" kern="1200" dirty="0" smtClean="0">
              <a:solidFill>
                <a:schemeClr val="tx1"/>
              </a:solidFill>
              <a:effectLst/>
              <a:latin typeface="+mn-lt"/>
              <a:ea typeface="+mn-ea"/>
              <a:cs typeface="+mn-cs"/>
            </a:endParaRPr>
          </a:p>
          <a:p>
            <a:endParaRPr lang="et-EE"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148AFD1-A81A-4139-9D90-5E879CD768A4}" type="slidenum">
              <a:rPr lang="et-EE" smtClean="0"/>
              <a:pPr/>
              <a:t>25</a:t>
            </a:fld>
            <a:endParaRPr lang="et-E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latin typeface="+mn-lt"/>
                <a:ea typeface="+mn-ea"/>
                <a:cs typeface="+mn-cs"/>
              </a:rPr>
              <a:t>§ 32. Kaudsete abikõlblike kulude hüvitamine</a:t>
            </a:r>
          </a:p>
          <a:p>
            <a:r>
              <a:rPr lang="et-EE" sz="1200" b="1" kern="1200" dirty="0" smtClean="0">
                <a:solidFill>
                  <a:schemeClr val="tx1"/>
                </a:solidFill>
                <a:latin typeface="+mn-lt"/>
                <a:ea typeface="+mn-ea"/>
                <a:cs typeface="+mn-cs"/>
              </a:rPr>
              <a:t> </a:t>
            </a:r>
            <a:r>
              <a:rPr lang="et-EE" sz="1200" kern="1200" dirty="0" smtClean="0">
                <a:solidFill>
                  <a:schemeClr val="tx1"/>
                </a:solidFill>
                <a:latin typeface="+mn-lt"/>
                <a:ea typeface="+mn-ea"/>
                <a:cs typeface="+mn-cs"/>
              </a:rPr>
              <a:t>(1) Toetatavate tegevuste elluviimise käigus tekkinud kaudsed abikõlblikud kulud hüvitatakse vastavalt Euroopa Parlamendi ja nõukogu määruse (EL) nr 1303/2013 artikli 67 lõike 1 punktile d ja artikli 68 lõike 1 punktile b kindla määra alusel, mis on kuni 15 protsenti abikõlblikest projektijuhtimise otsestest personalikuludest.</a:t>
            </a:r>
          </a:p>
          <a:p>
            <a:r>
              <a:rPr lang="et-EE" sz="1200" kern="1200" dirty="0" smtClean="0">
                <a:solidFill>
                  <a:schemeClr val="tx1"/>
                </a:solidFill>
                <a:latin typeface="+mn-lt"/>
                <a:ea typeface="+mn-ea"/>
                <a:cs typeface="+mn-cs"/>
              </a:rPr>
              <a:t> (2) Kaudseteks kuludeks loetakse toetatavate tegevuste elluviimisega kaasnevad järgmised tegevuskulud:</a:t>
            </a:r>
          </a:p>
          <a:p>
            <a:r>
              <a:rPr lang="et-EE" sz="1200" kern="1200" dirty="0" smtClean="0">
                <a:solidFill>
                  <a:schemeClr val="tx1"/>
                </a:solidFill>
                <a:latin typeface="+mn-lt"/>
                <a:ea typeface="+mn-ea"/>
                <a:cs typeface="+mn-cs"/>
              </a:rPr>
              <a:t>1) kulud bürootarvetele;</a:t>
            </a:r>
          </a:p>
          <a:p>
            <a:r>
              <a:rPr lang="et-EE" sz="1200" kern="1200" dirty="0" smtClean="0">
                <a:solidFill>
                  <a:schemeClr val="tx1"/>
                </a:solidFill>
                <a:latin typeface="+mn-lt"/>
                <a:ea typeface="+mn-ea"/>
                <a:cs typeface="+mn-cs"/>
              </a:rPr>
              <a:t>2) sidekulud, sealhulgas telefoni- ja postikulu;</a:t>
            </a:r>
          </a:p>
          <a:p>
            <a:r>
              <a:rPr lang="et-EE" sz="1200" kern="1200" dirty="0" smtClean="0">
                <a:solidFill>
                  <a:schemeClr val="tx1"/>
                </a:solidFill>
                <a:latin typeface="+mn-lt"/>
                <a:ea typeface="+mn-ea"/>
                <a:cs typeface="+mn-cs"/>
              </a:rPr>
              <a:t>3) infotehnoloogia kulud, sealhulgas kontoritehnika üür, rent ja liising ning serverite, võrkude ja kontoritehnika hooldus- ja paranduskulud;</a:t>
            </a:r>
          </a:p>
          <a:p>
            <a:r>
              <a:rPr lang="et-EE" sz="1200" kern="1200" dirty="0" smtClean="0">
                <a:solidFill>
                  <a:schemeClr val="tx1"/>
                </a:solidFill>
                <a:latin typeface="+mn-lt"/>
                <a:ea typeface="+mn-ea"/>
                <a:cs typeface="+mn-cs"/>
              </a:rPr>
              <a:t>4) projektijuhi tööruumi üür või rent ja selle tööruumi kommunaalkulud, sealhulgas kütte-, vee- ja elektrikulud ning ruumide koristamise kulud;</a:t>
            </a:r>
          </a:p>
          <a:p>
            <a:r>
              <a:rPr lang="et-EE" sz="1200" kern="1200" dirty="0" smtClean="0">
                <a:solidFill>
                  <a:schemeClr val="tx1"/>
                </a:solidFill>
                <a:latin typeface="+mn-lt"/>
                <a:ea typeface="+mn-ea"/>
                <a:cs typeface="+mn-cs"/>
              </a:rPr>
              <a:t>5) sõidukulud;</a:t>
            </a:r>
          </a:p>
          <a:p>
            <a:r>
              <a:rPr lang="et-EE" sz="1200" kern="1200" dirty="0" smtClean="0">
                <a:solidFill>
                  <a:schemeClr val="tx1"/>
                </a:solidFill>
                <a:latin typeface="+mn-lt"/>
                <a:ea typeface="+mn-ea"/>
                <a:cs typeface="+mn-cs"/>
              </a:rPr>
              <a:t>6) raamatupidamiskulud;</a:t>
            </a:r>
          </a:p>
          <a:p>
            <a:r>
              <a:rPr lang="et-EE" sz="1200" kern="1200" dirty="0" smtClean="0">
                <a:solidFill>
                  <a:schemeClr val="tx1"/>
                </a:solidFill>
                <a:latin typeface="+mn-lt"/>
                <a:ea typeface="+mn-ea"/>
                <a:cs typeface="+mn-cs"/>
              </a:rPr>
              <a:t>7) toetatava tegevuse elluviimisega seotud pangakonto haldamise kulud ja toetatava tegevuse elluviimisega seotud makse ülekandetasu.</a:t>
            </a:r>
          </a:p>
          <a:p>
            <a:r>
              <a:rPr lang="et-EE" sz="1200" kern="1200" dirty="0" smtClean="0">
                <a:solidFill>
                  <a:schemeClr val="tx1"/>
                </a:solidFill>
                <a:latin typeface="+mn-lt"/>
                <a:ea typeface="+mn-ea"/>
                <a:cs typeface="+mn-cs"/>
              </a:rPr>
              <a:t> (3) Projektijuhtimise otsesteks personalikuludeks loetakse tegevuste elluviimisega kaasnevad järgmised kulud:</a:t>
            </a:r>
          </a:p>
          <a:p>
            <a:r>
              <a:rPr lang="et-EE" sz="1200" kern="1200" dirty="0" smtClean="0">
                <a:solidFill>
                  <a:schemeClr val="tx1"/>
                </a:solidFill>
                <a:latin typeface="+mn-lt"/>
                <a:ea typeface="+mn-ea"/>
                <a:cs typeface="+mn-cs"/>
              </a:rPr>
              <a:t>1) tegevusi elluviiva projektijuhi tööjõukulud, sealhulgas töötasu, lisatasu, preemia, puhkusetasu või puhkusetoetus, mis on kooskõlas samasisulise töö eest makstava palgataseme või töötasuga;</a:t>
            </a:r>
          </a:p>
          <a:p>
            <a:r>
              <a:rPr lang="et-EE" sz="1200" kern="1200" dirty="0" smtClean="0">
                <a:solidFill>
                  <a:schemeClr val="tx1"/>
                </a:solidFill>
                <a:latin typeface="+mn-lt"/>
                <a:ea typeface="+mn-ea"/>
                <a:cs typeface="+mn-cs"/>
              </a:rPr>
              <a:t>2) töölepingu lõpetamise ja muu seadusest tulenev hüvitis;</a:t>
            </a:r>
          </a:p>
          <a:p>
            <a:r>
              <a:rPr lang="et-EE" sz="1200" kern="1200" dirty="0" smtClean="0">
                <a:solidFill>
                  <a:schemeClr val="tx1"/>
                </a:solidFill>
                <a:latin typeface="+mn-lt"/>
                <a:ea typeface="+mn-ea"/>
                <a:cs typeface="+mn-cs"/>
              </a:rPr>
              <a:t>3) seadusest tulenevad maksud ja maksed punktides 1 ja 2 nimetatud kuludelt, sealhulgas sotsiaalmaks, töötuskindlustusmakse ja haigushüvitise tööandjapoolne osa;</a:t>
            </a:r>
          </a:p>
          <a:p>
            <a:r>
              <a:rPr lang="et-EE" sz="1200" kern="1200" dirty="0" smtClean="0">
                <a:solidFill>
                  <a:schemeClr val="tx1"/>
                </a:solidFill>
                <a:latin typeface="+mn-lt"/>
                <a:ea typeface="+mn-ea"/>
                <a:cs typeface="+mn-cs"/>
              </a:rPr>
              <a:t>4) füüsilise isikuga sõlmitud töövõtu- või käsunduslepingu alusel makstav tasu ning sellelt tasult arvestatud sotsiaalmaks ja töötuskindlustusmakse.</a:t>
            </a:r>
          </a:p>
          <a:p>
            <a:r>
              <a:rPr lang="et-EE" sz="1200" kern="1200" dirty="0" smtClean="0">
                <a:solidFill>
                  <a:schemeClr val="tx1"/>
                </a:solidFill>
                <a:latin typeface="+mn-lt"/>
                <a:ea typeface="+mn-ea"/>
                <a:cs typeface="+mn-cs"/>
              </a:rPr>
              <a:t>(4) Kaudsete kulude hüvitamise korral toetuse väljamaksmisel abikõlbliku kaudse kulu tegelikku maksumust ja tasumist ei tõendata ega kontrollita ning selline kulu ei kuulu hüvitamisele kuludokumendi alusel.</a:t>
            </a:r>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26</a:t>
            </a:fld>
            <a:endParaRPr lang="et-EE" dirty="0"/>
          </a:p>
        </p:txBody>
      </p:sp>
    </p:spTree>
    <p:extLst>
      <p:ext uri="{BB962C8B-B14F-4D97-AF65-F5344CB8AC3E}">
        <p14:creationId xmlns:p14="http://schemas.microsoft.com/office/powerpoint/2010/main" xmlns="" val="30447527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27</a:t>
            </a:fld>
            <a:endParaRPr lang="et-EE" dirty="0"/>
          </a:p>
        </p:txBody>
      </p:sp>
    </p:spTree>
    <p:extLst>
      <p:ext uri="{BB962C8B-B14F-4D97-AF65-F5344CB8AC3E}">
        <p14:creationId xmlns:p14="http://schemas.microsoft.com/office/powerpoint/2010/main" xmlns="" val="10520761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Projektijuhtimisega seotud kulusid hüvitatakse ühissätete määruse artikli 67</a:t>
            </a:r>
          </a:p>
          <a:p>
            <a:r>
              <a:rPr lang="et-EE" sz="1200" b="0" i="0" u="none" strike="noStrike" kern="1200" baseline="0" dirty="0" smtClean="0">
                <a:solidFill>
                  <a:schemeClr val="tx1"/>
                </a:solidFill>
                <a:latin typeface="+mn-lt"/>
                <a:ea typeface="+mn-ea"/>
                <a:cs typeface="+mn-cs"/>
              </a:rPr>
              <a:t>lõike 1 punkti d ja artikli 68 lõike 1 punkti b kohase kindlamääralise rahastamise alusel, mille kohaselt projektijuhtimise kulud kokku moodustavad projektijuhi otsesed personalikulud + 15% abikõlblikest otsestest personalikuludest.</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28</a:t>
            </a:fld>
            <a:endParaRPr lang="et-EE" dirty="0"/>
          </a:p>
        </p:txBody>
      </p:sp>
    </p:spTree>
    <p:extLst>
      <p:ext uri="{BB962C8B-B14F-4D97-AF65-F5344CB8AC3E}">
        <p14:creationId xmlns:p14="http://schemas.microsoft.com/office/powerpoint/2010/main" xmlns="" val="2289311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effectLst/>
                <a:latin typeface="+mn-lt"/>
                <a:ea typeface="+mn-ea"/>
                <a:cs typeface="+mn-cs"/>
              </a:rPr>
              <a:t>Nt ei toetata Leader meetme raames rahvamaja, muuseumi, raamatukogu pidevat ülalpidamist, kuna see on seadusega antud omavalitsuse korraldada. Küll aga on võimalik nt muuseumi tavategevuse arendamiseks või laiendamiseks taotleda toetust kui sinna on seotud lisandväärtust andev komponent (nt mõni planeeritav kunsti- või käsitöökoda, fototuba, mõni huvitav töötuba vms). </a:t>
            </a:r>
          </a:p>
          <a:p>
            <a:r>
              <a:rPr lang="et-EE" sz="1200" kern="1200" dirty="0" smtClean="0">
                <a:solidFill>
                  <a:schemeClr val="tx1"/>
                </a:solidFill>
                <a:effectLst/>
                <a:latin typeface="+mn-lt"/>
                <a:ea typeface="+mn-ea"/>
                <a:cs typeface="+mn-cs"/>
              </a:rPr>
              <a:t>Ehk et olemasolevale on juurde seotud mõni uudne komponent mis loob uusi võimalusi ja tegevusi piirkonna arendamisel.</a:t>
            </a:r>
            <a:br>
              <a:rPr lang="et-EE" sz="1200" kern="1200" dirty="0" smtClean="0">
                <a:solidFill>
                  <a:schemeClr val="tx1"/>
                </a:solidFill>
                <a:effectLst/>
                <a:latin typeface="+mn-lt"/>
                <a:ea typeface="+mn-ea"/>
                <a:cs typeface="+mn-cs"/>
              </a:rPr>
            </a:br>
            <a:r>
              <a:rPr lang="et-EE" sz="1200" kern="1200" dirty="0" smtClean="0">
                <a:solidFill>
                  <a:schemeClr val="tx1"/>
                </a:solidFill>
                <a:effectLst/>
                <a:latin typeface="+mn-lt"/>
                <a:ea typeface="+mn-ea"/>
                <a:cs typeface="+mn-cs"/>
              </a:rPr>
              <a:t>Oluline on meeles pidada, et selle hoone ülalpidamiskulude (sealhulgas näiteks kommunaalkulud, töötaja töölevõtmine) eest on vastutav omavalitsus ja toetust sellele ei anta.</a:t>
            </a:r>
          </a:p>
          <a:p>
            <a:endParaRPr lang="et-EE" sz="12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Kohaliku omavalitsuse korralduse seaduse § 6 lg 2 kohaselt on KOVi ülesandeks muuhulgas korraldada rahvamajade ning teiste kohalike asutuste ülalpidamist juhul kui need on omavalitsusüksuse omanduses. Nimetatud sättest tulenevat rahvamajade ülalpidamiskohustust ei saa tõlgendada kitsendavalt ja mõista selle all üksnes kohustust katta selliste kohalike asutuste halduskulusid. Vallale kuuluvate hoonete korrashoid on KOKS § 6 lg 2 mõttes otseselt kohaliku omavalitsusüksuse enda kui hoone omaniku kohustus. Kuna seltsimaja on valla omandis, siis on valla ülesanne hoolitseda seltsimaja seisukorra eest. Tegemist on kohaliku omavalitsusüksuse ülesande asendamiseks tehtava kuluga.</a:t>
            </a:r>
          </a:p>
          <a:p>
            <a:pPr marL="228600" indent="-228600">
              <a:buAutoNum type="arabicPeriod"/>
            </a:pPr>
            <a:endParaRPr lang="et-EE" sz="1200" kern="1200" dirty="0" smtClean="0">
              <a:solidFill>
                <a:schemeClr val="tx1"/>
              </a:solidFill>
              <a:effectLst/>
              <a:latin typeface="+mn-lt"/>
              <a:ea typeface="+mn-ea"/>
              <a:cs typeface="+mn-cs"/>
            </a:endParaRP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29</a:t>
            </a:fld>
            <a:endParaRPr lang="et-EE" dirty="0"/>
          </a:p>
        </p:txBody>
      </p:sp>
    </p:spTree>
    <p:extLst>
      <p:ext uri="{BB962C8B-B14F-4D97-AF65-F5344CB8AC3E}">
        <p14:creationId xmlns:p14="http://schemas.microsoft.com/office/powerpoint/2010/main" xmlns="" val="1312778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ELÜPSi § 70 lg 6 p 3–6 kohaselt kontrollib KTG taotleja, taotluse ja </a:t>
            </a:r>
            <a:r>
              <a:rPr lang="fi-FI" sz="1200" b="0" i="0" u="none" strike="noStrike" kern="1200" baseline="0" dirty="0" smtClean="0">
                <a:solidFill>
                  <a:schemeClr val="tx1"/>
                </a:solidFill>
                <a:latin typeface="+mn-lt"/>
                <a:ea typeface="+mn-ea"/>
                <a:cs typeface="+mn-cs"/>
              </a:rPr>
              <a:t>toetatava tegevuse vastavust strateegiale ja rakenduskavale, </a:t>
            </a:r>
            <a:endParaRPr lang="et-EE" sz="1200" b="0" i="0" u="none" strike="noStrike" kern="1200" baseline="0" dirty="0" smtClean="0">
              <a:solidFill>
                <a:schemeClr val="tx1"/>
              </a:solidFill>
              <a:latin typeface="+mn-lt"/>
              <a:ea typeface="+mn-ea"/>
              <a:cs typeface="+mn-cs"/>
            </a:endParaRPr>
          </a:p>
          <a:p>
            <a:r>
              <a:rPr lang="fi-FI" sz="1200" b="0" i="0" u="none" strike="noStrike" kern="1200" baseline="0" dirty="0" smtClean="0">
                <a:solidFill>
                  <a:schemeClr val="tx1"/>
                </a:solidFill>
                <a:latin typeface="+mn-lt"/>
                <a:ea typeface="+mn-ea"/>
                <a:cs typeface="+mn-cs"/>
              </a:rPr>
              <a:t>hindab projektitaotlusi</a:t>
            </a:r>
            <a:r>
              <a:rPr lang="et-EE" sz="1200" b="0" i="0" u="none" strike="noStrike" kern="1200" baseline="0" dirty="0" smtClean="0">
                <a:solidFill>
                  <a:schemeClr val="tx1"/>
                </a:solidFill>
                <a:latin typeface="+mn-lt"/>
                <a:ea typeface="+mn-ea"/>
                <a:cs typeface="+mn-cs"/>
              </a:rPr>
              <a:t> hindamiskriteeriumite alusel, </a:t>
            </a:r>
          </a:p>
          <a:p>
            <a:r>
              <a:rPr lang="et-EE" sz="1200" b="0" i="0" u="none" strike="noStrike" kern="1200" baseline="0" dirty="0" smtClean="0">
                <a:solidFill>
                  <a:schemeClr val="tx1"/>
                </a:solidFill>
                <a:latin typeface="+mn-lt"/>
                <a:ea typeface="+mn-ea"/>
                <a:cs typeface="+mn-cs"/>
              </a:rPr>
              <a:t>teeb PRIA-le ettepaneku taotluste paremusjärjestusse seadmise </a:t>
            </a:r>
            <a:r>
              <a:rPr lang="fi-FI" sz="1200" b="0" i="0" u="none" strike="noStrike" kern="1200" baseline="0" dirty="0" smtClean="0">
                <a:solidFill>
                  <a:schemeClr val="tx1"/>
                </a:solidFill>
                <a:latin typeface="+mn-lt"/>
                <a:ea typeface="+mn-ea"/>
                <a:cs typeface="+mn-cs"/>
              </a:rPr>
              <a:t>kohta ja </a:t>
            </a:r>
            <a:endParaRPr lang="et-EE" sz="1200" b="0" i="0" u="none" strike="noStrike" kern="1200" baseline="0" dirty="0" smtClean="0">
              <a:solidFill>
                <a:schemeClr val="tx1"/>
              </a:solidFill>
              <a:latin typeface="+mn-lt"/>
              <a:ea typeface="+mn-ea"/>
              <a:cs typeface="+mn-cs"/>
            </a:endParaRPr>
          </a:p>
          <a:p>
            <a:r>
              <a:rPr lang="fi-FI" sz="1200" b="0" i="0" u="none" strike="noStrike" kern="1200" baseline="0" dirty="0" smtClean="0">
                <a:solidFill>
                  <a:schemeClr val="tx1"/>
                </a:solidFill>
                <a:latin typeface="+mn-lt"/>
                <a:ea typeface="+mn-ea"/>
                <a:cs typeface="+mn-cs"/>
              </a:rPr>
              <a:t>teeb PRIA-le ettepaneku projektitaotluse rahuldamise või rahuldamata jätmise ja</a:t>
            </a:r>
          </a:p>
          <a:p>
            <a:r>
              <a:rPr lang="et-EE" sz="1200" b="0" i="0" u="none" strike="noStrike" kern="1200" baseline="0" dirty="0" smtClean="0">
                <a:solidFill>
                  <a:schemeClr val="tx1"/>
                </a:solidFill>
                <a:latin typeface="+mn-lt"/>
                <a:ea typeface="+mn-ea"/>
                <a:cs typeface="+mn-cs"/>
              </a:rPr>
              <a:t>projektitaotluse rahastamise suuruse määramise kohta ning </a:t>
            </a:r>
          </a:p>
          <a:p>
            <a:r>
              <a:rPr lang="et-EE" sz="1200" b="0" i="0" u="none" strike="noStrike" kern="1200" baseline="0" dirty="0" smtClean="0">
                <a:solidFill>
                  <a:schemeClr val="tx1"/>
                </a:solidFill>
                <a:latin typeface="+mn-lt"/>
                <a:ea typeface="+mn-ea"/>
                <a:cs typeface="+mn-cs"/>
              </a:rPr>
              <a:t>edastab projektitaotlused PRIA-le.</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Paremusjärjestuse ettepanek esitatakse kinnitamiseks KTG otsustusorganile, st juhatusele või volinike koosolekule või üldkoosolekule.</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Projektitaotlusi hindavaks töörühmaks ei või olla kohaliku tegevusgrupi kui MTÜ </a:t>
            </a:r>
            <a:r>
              <a:rPr lang="fi-FI" sz="1200" b="0" i="0" u="none" strike="noStrike" kern="1200" baseline="0" dirty="0" smtClean="0">
                <a:solidFill>
                  <a:schemeClr val="tx1"/>
                </a:solidFill>
                <a:latin typeface="+mn-lt"/>
                <a:ea typeface="+mn-ea"/>
                <a:cs typeface="+mn-cs"/>
              </a:rPr>
              <a:t>juhatus ning juhatuse liikmed ei tohi olla projektitaotlusi hindava</a:t>
            </a:r>
            <a:r>
              <a:rPr lang="et-EE" sz="1200" b="0" i="0" u="none" strike="noStrike" kern="1200" baseline="0" dirty="0" smtClean="0">
                <a:solidFill>
                  <a:schemeClr val="tx1"/>
                </a:solidFill>
                <a:latin typeface="+mn-lt"/>
                <a:ea typeface="+mn-ea"/>
                <a:cs typeface="+mn-cs"/>
              </a:rPr>
              <a:t> töörühma liikmed, samuti KTG tegevpersonal.</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KTG poolt hindamata jäetud projektitaotlused võib PRIA jätta läbi vaatamata ilma projektitoetuse taotlejale puuduste kõrvaldamiseks tähtaega andmata.</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PRIA kontrollib nende projektitaotluse, projektitoetuse taotleja ja toetatava tegevuse vastavust siseriiklikes ja ELi õigusaktides sätestatud nõuetele, kes paremusjärjestuse ettepaneku kohaselt kuuluksid täielikule või osalisele rahuldamisele arvestades strateegia meetme eelarves projektitoetusteks ettenähtud vahendite suurust.</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§21 lg 4 p13 KTG avalikustab tegevuspiirkonna elanikele oma veebilehel teabe projektide ja nende tulemuste kohta. Heakskiidetud projektitaotluste puhul avaldatakse andmed taotleja, toetatavate tegevuste ning toetuse summa kohta </a:t>
            </a:r>
            <a:r>
              <a:rPr lang="et-EE" sz="1200" b="0" i="0" u="sng" strike="noStrike" kern="1200" baseline="0" dirty="0" smtClean="0">
                <a:solidFill>
                  <a:schemeClr val="tx1"/>
                </a:solidFill>
                <a:latin typeface="+mn-lt"/>
                <a:ea typeface="+mn-ea"/>
                <a:cs typeface="+mn-cs"/>
              </a:rPr>
              <a:t>pärast taotluse rahuldamise otsuse tegemist PRIA poolt.</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PRIA teeb otsuse 60 </a:t>
            </a:r>
            <a:r>
              <a:rPr lang="et-EE" sz="1200" b="0" i="0" u="none" strike="noStrike" kern="1200" baseline="0" dirty="0" err="1" smtClean="0">
                <a:solidFill>
                  <a:schemeClr val="tx1"/>
                </a:solidFill>
                <a:latin typeface="+mn-lt"/>
                <a:ea typeface="+mn-ea"/>
                <a:cs typeface="+mn-cs"/>
              </a:rPr>
              <a:t>tööp</a:t>
            </a:r>
            <a:r>
              <a:rPr lang="et-EE" sz="1200" b="0" i="0" u="none" strike="noStrike" kern="1200" baseline="0" dirty="0" smtClean="0">
                <a:solidFill>
                  <a:schemeClr val="tx1"/>
                </a:solidFill>
                <a:latin typeface="+mn-lt"/>
                <a:ea typeface="+mn-ea"/>
                <a:cs typeface="+mn-cs"/>
              </a:rPr>
              <a:t> jooksul arvates paremusjärjestuse saabumisest PRIAsse. </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3</a:t>
            </a:fld>
            <a:endParaRPr lang="et-EE" dirty="0"/>
          </a:p>
        </p:txBody>
      </p:sp>
    </p:spTree>
    <p:extLst>
      <p:ext uri="{BB962C8B-B14F-4D97-AF65-F5344CB8AC3E}">
        <p14:creationId xmlns:p14="http://schemas.microsoft.com/office/powerpoint/2010/main" xmlns="" val="5055938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Uuel programmperioodil  võtab PRIA teatud investeeringutoetuste rakendamisel kasutusele </a:t>
            </a:r>
            <a:r>
              <a:rPr lang="et-EE" u="sng" dirty="0" smtClean="0"/>
              <a:t>mobiilsete põllumajanduslike masinate ja seadmete hinnakataloogi</a:t>
            </a:r>
            <a:r>
              <a:rPr lang="et-EE" dirty="0" smtClean="0"/>
              <a:t>. Hinnakataloogi kasutuselevõtmisega asendatakse senine hinnapakkumuste võrdlemise meetod võrdluskulude meetodiga. </a:t>
            </a:r>
          </a:p>
          <a:p>
            <a:pPr marL="0" marR="0" indent="0" algn="l" defTabSz="914400" rtl="0" eaLnBrk="1" fontAlgn="auto" latinLnBrk="0" hangingPunct="1">
              <a:lnSpc>
                <a:spcPct val="100000"/>
              </a:lnSpc>
              <a:spcBef>
                <a:spcPts val="0"/>
              </a:spcBef>
              <a:spcAft>
                <a:spcPts val="0"/>
              </a:spcAft>
              <a:buClrTx/>
              <a:buSzTx/>
              <a:buFontTx/>
              <a:buNone/>
              <a:tabLst/>
              <a:defRPr/>
            </a:pPr>
            <a:r>
              <a:rPr lang="et-EE" b="0" dirty="0" smtClean="0"/>
              <a:t>Valideerimine - </a:t>
            </a:r>
            <a:r>
              <a:rPr lang="et-EE" dirty="0" smtClean="0"/>
              <a:t>kataloogis näidatud maksumus ei määra kauba müügihinda, vaid maksimaalse piirmäära, mille ulatuses PRIA saab määrata toetuse summa. Valideerijad vaatavad kõik sisestatud kirjed üle ja annavad oma hinnangu, kas maksumus on mõistlik või mitte. Valideerija ise ei muuda mingeid andmeid.</a:t>
            </a:r>
          </a:p>
          <a:p>
            <a:pPr marL="0" marR="0" indent="0" algn="l" defTabSz="914400" rtl="0" eaLnBrk="1" fontAlgn="auto" latinLnBrk="0" hangingPunct="1">
              <a:lnSpc>
                <a:spcPct val="100000"/>
              </a:lnSpc>
              <a:spcBef>
                <a:spcPts val="0"/>
              </a:spcBef>
              <a:spcAft>
                <a:spcPts val="0"/>
              </a:spcAft>
              <a:buClrTx/>
              <a:buSzTx/>
              <a:buFontTx/>
              <a:buNone/>
              <a:tabLst/>
              <a:defRPr/>
            </a:pPr>
            <a:r>
              <a:rPr lang="et-EE" b="0" dirty="0" smtClean="0"/>
              <a:t>Kataloogi andmete lisamine</a:t>
            </a:r>
            <a:r>
              <a:rPr lang="et-EE" b="0" baseline="0" dirty="0" smtClean="0"/>
              <a:t> - </a:t>
            </a:r>
            <a:r>
              <a:rPr lang="et-EE" dirty="0" smtClean="0"/>
              <a:t>Hinnakataloogi andmete sisestamiseks peab ennast ID-kaardiga PRIA uues iseteeninduskeskkonnas</a:t>
            </a:r>
          </a:p>
          <a:p>
            <a:pPr marL="0" marR="0" indent="0" algn="l" defTabSz="914400" rtl="0" eaLnBrk="1" fontAlgn="auto" latinLnBrk="0" hangingPunct="1">
              <a:lnSpc>
                <a:spcPct val="100000"/>
              </a:lnSpc>
              <a:spcBef>
                <a:spcPts val="0"/>
              </a:spcBef>
              <a:spcAft>
                <a:spcPts val="0"/>
              </a:spcAft>
              <a:buClrTx/>
              <a:buSzTx/>
              <a:buFontTx/>
              <a:buNone/>
              <a:tabLst/>
              <a:defRPr/>
            </a:pPr>
            <a:r>
              <a:rPr lang="fi-FI" dirty="0" smtClean="0"/>
              <a:t>Hinnakataloogis olevaid andmeid on võimalik vaadata ka ilma uude e-PRIAsse sisselogimata</a:t>
            </a:r>
            <a:endParaRPr lang="et-EE"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b="1" dirty="0" smtClean="0"/>
              <a:t>Hinnakataloogis näeb ainult neid masinaid ja seadmeid, mille on Eesti Taimekasvatuse Instituut (ETKI) valideerinud.</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 31 (1) Abikõlblikud ei ole järgmised kulud:</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21) kulud, mis ületavad Euroopa Liidu ühise põllumajanduspoliitika rakendamise seaduse § 99 lõikes 6 nimetatud võrdlushindade kataloogi kantud asja või teenuse piirhinda, kui taotletakse toetust asja või teenuse kohta, mis on kantud nimetatud võrdlushindade kataloogi; </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b="0" u="sng" kern="1200" dirty="0" smtClean="0">
                <a:solidFill>
                  <a:schemeClr val="tx1"/>
                </a:solidFill>
                <a:latin typeface="+mn-lt"/>
                <a:ea typeface="+mn-ea"/>
                <a:cs typeface="+mn-cs"/>
              </a:rPr>
              <a:t>Kui taotleja taotleb</a:t>
            </a:r>
            <a:r>
              <a:rPr lang="et-EE" sz="1200" b="0" u="sng" kern="1200" baseline="0" dirty="0" smtClean="0">
                <a:solidFill>
                  <a:schemeClr val="tx1"/>
                </a:solidFill>
                <a:latin typeface="+mn-lt"/>
                <a:ea typeface="+mn-ea"/>
                <a:cs typeface="+mn-cs"/>
              </a:rPr>
              <a:t> kataloogi kantud masinale toetust, siis toetuse määramisel lähtub PRIA kataloogis avaldatud hinnast.</a:t>
            </a:r>
            <a:endParaRPr lang="et-EE" sz="1200" b="0" u="sng" kern="1200" dirty="0" smtClean="0">
              <a:solidFill>
                <a:schemeClr val="tx1"/>
              </a:solidFill>
              <a:latin typeface="+mn-lt"/>
              <a:ea typeface="+mn-ea"/>
              <a:cs typeface="+mn-cs"/>
            </a:endParaRPr>
          </a:p>
          <a:p>
            <a:endParaRPr lang="et-EE" dirty="0" smtClean="0"/>
          </a:p>
          <a:p>
            <a:r>
              <a:rPr lang="fi-FI" dirty="0" smtClean="0"/>
              <a:t>§ 33. Nõuded investeeringu ja tegevuse hinnapakkumuse kohta</a:t>
            </a:r>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(11) Kui taotleja taotleb toetust Euroopa Liidu ühise põllumajanduspoliitika rakendamise seaduse § 99 lõikes 6 nimetatud võrdlushindade kataloogi kantud asja kohta, ei pea projektitoetuse saaja olema saanud hinnapakkumust.</a:t>
            </a:r>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30</a:t>
            </a:fld>
            <a:endParaRPr lang="et-EE" dirty="0"/>
          </a:p>
        </p:txBody>
      </p:sp>
    </p:spTree>
    <p:extLst>
      <p:ext uri="{BB962C8B-B14F-4D97-AF65-F5344CB8AC3E}">
        <p14:creationId xmlns:p14="http://schemas.microsoft.com/office/powerpoint/2010/main" xmlns="" val="18380493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u="sng" kern="1200" dirty="0" smtClean="0">
                <a:solidFill>
                  <a:schemeClr val="tx1"/>
                </a:solidFill>
                <a:latin typeface="+mn-lt"/>
                <a:ea typeface="+mn-ea"/>
                <a:cs typeface="+mn-cs"/>
              </a:rPr>
              <a:t>Abikõlblik on selline kasutatud seade/masin, mille üks lõpptarbija on edasi müünud või andnud järgmisele lõpptarbijale. </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u="sng" kern="120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§33 lg 10 kasutatud masina või seadme ostmiseks, peab </a:t>
            </a:r>
            <a:r>
              <a:rPr lang="fi-FI" sz="1200" b="0" i="0" u="none" strike="noStrike" kern="1200" baseline="0" dirty="0" smtClean="0">
                <a:solidFill>
                  <a:schemeClr val="tx1"/>
                </a:solidFill>
                <a:latin typeface="+mn-lt"/>
                <a:ea typeface="+mn-ea"/>
                <a:cs typeface="+mn-cs"/>
              </a:rPr>
              <a:t>taotleja olema saanud vähemalt </a:t>
            </a:r>
            <a:r>
              <a:rPr lang="fi-FI" sz="1200" b="1" i="0" u="none" strike="noStrike" kern="1200" baseline="0" dirty="0" smtClean="0">
                <a:solidFill>
                  <a:schemeClr val="tx1"/>
                </a:solidFill>
                <a:latin typeface="+mn-lt"/>
                <a:ea typeface="+mn-ea"/>
                <a:cs typeface="+mn-cs"/>
              </a:rPr>
              <a:t>ühe hinnapakkumuse </a:t>
            </a:r>
            <a:r>
              <a:rPr lang="fi-FI" sz="1200" b="0" i="0" u="none" strike="noStrike" kern="1200" baseline="0" dirty="0" smtClean="0">
                <a:solidFill>
                  <a:schemeClr val="tx1"/>
                </a:solidFill>
                <a:latin typeface="+mn-lt"/>
                <a:ea typeface="+mn-ea"/>
                <a:cs typeface="+mn-cs"/>
              </a:rPr>
              <a:t>kasutatud seadme või masina kohta ja</a:t>
            </a:r>
            <a:r>
              <a:rPr lang="et-EE" sz="1200" b="0" i="0" u="none" strike="noStrike" kern="1200" baseline="0" dirty="0" smtClean="0">
                <a:solidFill>
                  <a:schemeClr val="tx1"/>
                </a:solidFill>
                <a:latin typeface="+mn-lt"/>
                <a:ea typeface="+mn-ea"/>
                <a:cs typeface="+mn-cs"/>
              </a:rPr>
              <a:t> ühe hinnapakkumuse uue samaväärse seadme või masina kohta, </a:t>
            </a:r>
            <a:r>
              <a:rPr lang="et-EE" sz="1200" b="1" i="0" u="none" strike="noStrike" kern="1200" baseline="0" dirty="0" smtClean="0">
                <a:solidFill>
                  <a:schemeClr val="tx1"/>
                </a:solidFill>
                <a:latin typeface="+mn-lt"/>
                <a:ea typeface="+mn-ea"/>
                <a:cs typeface="+mn-cs"/>
              </a:rPr>
              <a:t>kui uus samaväärne seade või </a:t>
            </a:r>
            <a:r>
              <a:rPr lang="fi-FI" sz="1200" b="1" i="0" u="none" strike="noStrike" kern="1200" baseline="0" dirty="0" smtClean="0">
                <a:solidFill>
                  <a:schemeClr val="tx1"/>
                </a:solidFill>
                <a:latin typeface="+mn-lt"/>
                <a:ea typeface="+mn-ea"/>
                <a:cs typeface="+mn-cs"/>
              </a:rPr>
              <a:t>masin ei ole </a:t>
            </a:r>
            <a:r>
              <a:rPr lang="et-EE" sz="1200" b="1" i="0" u="none" strike="noStrike" kern="1200" baseline="0" dirty="0" smtClean="0">
                <a:solidFill>
                  <a:schemeClr val="tx1"/>
                </a:solidFill>
                <a:latin typeface="+mn-lt"/>
                <a:ea typeface="+mn-ea"/>
                <a:cs typeface="+mn-cs"/>
              </a:rPr>
              <a:t>hinnakataloogis</a:t>
            </a:r>
          </a:p>
          <a:p>
            <a:endParaRPr lang="et-EE" sz="1200" u="sng"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u="sng" kern="1200" dirty="0" smtClean="0">
                <a:solidFill>
                  <a:schemeClr val="tx1"/>
                </a:solidFill>
                <a:latin typeface="+mn-lt"/>
                <a:ea typeface="+mn-ea"/>
                <a:cs typeface="+mn-cs"/>
              </a:rPr>
              <a:t>Kuludokumendid:</a:t>
            </a:r>
          </a:p>
          <a:p>
            <a:r>
              <a:rPr lang="et-EE" sz="1200" b="0" i="0" u="none" strike="noStrike" kern="1200" baseline="0" dirty="0" smtClean="0">
                <a:solidFill>
                  <a:schemeClr val="tx1"/>
                </a:solidFill>
                <a:latin typeface="+mn-lt"/>
                <a:ea typeface="+mn-ea"/>
                <a:cs typeface="+mn-cs"/>
              </a:rPr>
              <a:t>1) ettevõtja, mittetulundusühingu või sihtasutuse puhul kasutatud masina või seadme ostmise </a:t>
            </a:r>
            <a:r>
              <a:rPr lang="fi-FI" sz="1200" b="0" i="0" u="none" strike="noStrike" kern="1200" baseline="0" dirty="0" smtClean="0">
                <a:solidFill>
                  <a:schemeClr val="tx1"/>
                </a:solidFill>
                <a:latin typeface="+mn-lt"/>
                <a:ea typeface="+mn-ea"/>
                <a:cs typeface="+mn-cs"/>
              </a:rPr>
              <a:t>ja liisimise korral </a:t>
            </a:r>
            <a:r>
              <a:rPr lang="fi-FI" sz="1200" b="1" i="0" u="none" strike="noStrike" kern="1200" baseline="0" dirty="0" smtClean="0">
                <a:solidFill>
                  <a:schemeClr val="tx1"/>
                </a:solidFill>
                <a:latin typeface="+mn-lt"/>
                <a:ea typeface="+mn-ea"/>
                <a:cs typeface="+mn-cs"/>
              </a:rPr>
              <a:t>hinnapakkumus, millel kajastub uue samalaadse masina või seadme hind</a:t>
            </a:r>
            <a:r>
              <a:rPr lang="fi-FI" sz="1200" b="0" i="0" u="none" strike="noStrike" kern="1200" baseline="0" dirty="0" smtClean="0">
                <a:solidFill>
                  <a:schemeClr val="tx1"/>
                </a:solidFill>
                <a:latin typeface="+mn-lt"/>
                <a:ea typeface="+mn-ea"/>
                <a:cs typeface="+mn-cs"/>
              </a:rPr>
              <a:t>;</a:t>
            </a:r>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2) kasutatud masina või seadme ostmise või liisimise korral masina või seadme müüja või</a:t>
            </a:r>
          </a:p>
          <a:p>
            <a:r>
              <a:rPr lang="fi-FI" sz="1200" b="0" i="0" u="none" strike="noStrike" kern="1200" baseline="0" dirty="0" smtClean="0">
                <a:solidFill>
                  <a:schemeClr val="tx1"/>
                </a:solidFill>
                <a:latin typeface="+mn-lt"/>
                <a:ea typeface="+mn-ea"/>
                <a:cs typeface="+mn-cs"/>
              </a:rPr>
              <a:t>liisinguandja kinnituskiri selle kohta, et masin või seade vastab § 30 lõike 4 punktis 1</a:t>
            </a:r>
          </a:p>
          <a:p>
            <a:r>
              <a:rPr lang="et-EE" sz="1200" b="0" i="0" u="none" strike="noStrike" kern="1200" baseline="0" dirty="0" smtClean="0">
                <a:solidFill>
                  <a:schemeClr val="tx1"/>
                </a:solidFill>
                <a:latin typeface="+mn-lt"/>
                <a:ea typeface="+mn-ea"/>
                <a:cs typeface="+mn-cs"/>
              </a:rPr>
              <a:t>sätestatud nõudele;</a:t>
            </a:r>
          </a:p>
          <a:p>
            <a:r>
              <a:rPr lang="et-EE" sz="1200" b="0" i="0" u="none" strike="noStrike" kern="1200" baseline="0" dirty="0" smtClean="0">
                <a:solidFill>
                  <a:schemeClr val="tx1"/>
                </a:solidFill>
                <a:latin typeface="+mn-lt"/>
                <a:ea typeface="+mn-ea"/>
                <a:cs typeface="+mn-cs"/>
              </a:rPr>
              <a:t>3) kinnituskiri, et kasutusiga vähemalt 5a PRIA poolt viimase toetusosa väljamaksmisest.</a:t>
            </a:r>
            <a:endParaRPr lang="et-EE" sz="1200" u="sng" kern="120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kasutatud masin  võib olla mootorsõiduk, kuid mitte sõiduauto.</a:t>
            </a:r>
          </a:p>
          <a:p>
            <a:r>
              <a:rPr lang="et-EE" sz="1200" b="0" i="0" u="none" strike="noStrike" kern="1200" baseline="0" dirty="0" smtClean="0">
                <a:solidFill>
                  <a:schemeClr val="tx1"/>
                </a:solidFill>
                <a:latin typeface="+mn-lt"/>
                <a:ea typeface="+mn-ea"/>
                <a:cs typeface="+mn-cs"/>
              </a:rPr>
              <a:t>Objekt ei tohi olla kunagi toetust saanud.</a:t>
            </a: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31</a:t>
            </a:fld>
            <a:endParaRPr lang="et-EE" dirty="0"/>
          </a:p>
        </p:txBody>
      </p:sp>
    </p:spTree>
    <p:extLst>
      <p:ext uri="{BB962C8B-B14F-4D97-AF65-F5344CB8AC3E}">
        <p14:creationId xmlns:p14="http://schemas.microsoft.com/office/powerpoint/2010/main" xmlns="" val="22976959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Toetuse väljamaksmiseks peab esitama vabatahtliku töö päeviku</a:t>
            </a:r>
          </a:p>
          <a:p>
            <a:endParaRPr lang="et-EE" dirty="0" smtClean="0"/>
          </a:p>
        </p:txBody>
      </p:sp>
      <p:sp>
        <p:nvSpPr>
          <p:cNvPr id="4" name="Slide Number Placeholder 3"/>
          <p:cNvSpPr>
            <a:spLocks noGrp="1"/>
          </p:cNvSpPr>
          <p:nvPr>
            <p:ph type="sldNum" sz="quarter" idx="10"/>
          </p:nvPr>
        </p:nvSpPr>
        <p:spPr/>
        <p:txBody>
          <a:bodyPr/>
          <a:lstStyle/>
          <a:p>
            <a:fld id="{97F777F5-D231-4F15-9576-3C0EAAE29403}" type="slidenum">
              <a:rPr lang="et-EE" smtClean="0"/>
              <a:pPr/>
              <a:t>32</a:t>
            </a:fld>
            <a:endParaRPr lang="et-EE" dirty="0"/>
          </a:p>
        </p:txBody>
      </p:sp>
    </p:spTree>
    <p:extLst>
      <p:ext uri="{BB962C8B-B14F-4D97-AF65-F5344CB8AC3E}">
        <p14:creationId xmlns:p14="http://schemas.microsoft.com/office/powerpoint/2010/main" xmlns="" val="13339234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 35 Mitterahaline omafinantseering võib moodustada kuni üheksa protsenti mitterahalise</a:t>
            </a:r>
          </a:p>
          <a:p>
            <a:r>
              <a:rPr lang="et-EE" sz="1200" b="0" i="0" u="none" strike="noStrike" kern="1200" baseline="0" dirty="0" smtClean="0">
                <a:solidFill>
                  <a:schemeClr val="tx1"/>
                </a:solidFill>
                <a:latin typeface="+mn-lt"/>
                <a:ea typeface="+mn-ea"/>
                <a:cs typeface="+mn-cs"/>
              </a:rPr>
              <a:t>omafinantseeringuga seotud toetatava tegevuse või investeeringu abikõlblikest kuludest.</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33</a:t>
            </a:fld>
            <a:endParaRPr lang="et-EE" dirty="0"/>
          </a:p>
        </p:txBody>
      </p:sp>
    </p:spTree>
    <p:extLst>
      <p:ext uri="{BB962C8B-B14F-4D97-AF65-F5344CB8AC3E}">
        <p14:creationId xmlns:p14="http://schemas.microsoft.com/office/powerpoint/2010/main" xmlns="" val="2547774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Kui taotleja ei soovi kaudset kulu, siis kütusetšekke, telefoniarvet</a:t>
            </a:r>
            <a:r>
              <a:rPr lang="et-EE" baseline="0" dirty="0" smtClean="0"/>
              <a:t> esitada ei saa ikkagi.</a:t>
            </a:r>
            <a:endParaRPr lang="et-EE" dirty="0"/>
          </a:p>
        </p:txBody>
      </p:sp>
      <p:sp>
        <p:nvSpPr>
          <p:cNvPr id="4" name="Slide Number Placeholder 3"/>
          <p:cNvSpPr>
            <a:spLocks noGrp="1"/>
          </p:cNvSpPr>
          <p:nvPr>
            <p:ph type="sldNum" sz="quarter" idx="10"/>
          </p:nvPr>
        </p:nvSpPr>
        <p:spPr/>
        <p:txBody>
          <a:bodyPr/>
          <a:lstStyle/>
          <a:p>
            <a:fld id="{3336F94B-E62C-4449-BE2E-13F4CAEB9254}" type="slidenum">
              <a:rPr lang="et-EE" smtClean="0"/>
              <a:pPr/>
              <a:t>34</a:t>
            </a:fld>
            <a:endParaRPr lang="et-EE"/>
          </a:p>
        </p:txBody>
      </p:sp>
    </p:spTree>
    <p:extLst>
      <p:ext uri="{BB962C8B-B14F-4D97-AF65-F5344CB8AC3E}">
        <p14:creationId xmlns:p14="http://schemas.microsoft.com/office/powerpoint/2010/main" xmlns="" val="11453457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 35 Mitterahaline omafinantseering võib moodustada </a:t>
            </a:r>
            <a:r>
              <a:rPr lang="et-EE" sz="1200" b="0" i="0" u="sng" strike="noStrike" kern="1200" baseline="0" dirty="0" smtClean="0">
                <a:solidFill>
                  <a:schemeClr val="tx1"/>
                </a:solidFill>
                <a:latin typeface="+mn-lt"/>
                <a:ea typeface="+mn-ea"/>
                <a:cs typeface="+mn-cs"/>
              </a:rPr>
              <a:t>kuni üheksa protsenti </a:t>
            </a:r>
            <a:r>
              <a:rPr lang="et-EE" sz="1200" b="0" i="0" u="none" strike="noStrike" kern="1200" baseline="0" dirty="0" smtClean="0">
                <a:solidFill>
                  <a:schemeClr val="tx1"/>
                </a:solidFill>
                <a:latin typeface="+mn-lt"/>
                <a:ea typeface="+mn-ea"/>
                <a:cs typeface="+mn-cs"/>
              </a:rPr>
              <a:t>mitterahalise</a:t>
            </a:r>
          </a:p>
          <a:p>
            <a:r>
              <a:rPr lang="et-EE" sz="1200" b="0" i="0" u="none" strike="noStrike" kern="1200" baseline="0" dirty="0" smtClean="0">
                <a:solidFill>
                  <a:schemeClr val="tx1"/>
                </a:solidFill>
                <a:latin typeface="+mn-lt"/>
                <a:ea typeface="+mn-ea"/>
                <a:cs typeface="+mn-cs"/>
              </a:rPr>
              <a:t>omafinantseeringuga seotud toetatava tegevuse või investeeringu abikõlblikest kuludest. </a:t>
            </a:r>
          </a:p>
          <a:p>
            <a:endParaRPr lang="et-EE"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7F777F5-D231-4F15-9576-3C0EAAE29403}" type="slidenum">
              <a:rPr lang="et-EE" smtClean="0"/>
              <a:pPr/>
              <a:t>35</a:t>
            </a:fld>
            <a:endParaRPr lang="et-EE" dirty="0"/>
          </a:p>
        </p:txBody>
      </p:sp>
    </p:spTree>
    <p:extLst>
      <p:ext uri="{BB962C8B-B14F-4D97-AF65-F5344CB8AC3E}">
        <p14:creationId xmlns:p14="http://schemas.microsoft.com/office/powerpoint/2010/main" xmlns="" val="25477741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000" kern="1200" dirty="0" smtClean="0">
                <a:solidFill>
                  <a:schemeClr val="tx1"/>
                </a:solidFill>
                <a:effectLst/>
                <a:latin typeface="+mn-lt"/>
                <a:ea typeface="+mn-ea"/>
                <a:cs typeface="+mn-cs"/>
              </a:rPr>
              <a:t>Jooksva majandusaasta ja kahe eelmise majandusaasta jooksul antud vähese tähtsusega abi koos taotletava toetusega ei tohi ületada vähese tähtsusega abi ülempiiri 200 000 eurot.</a:t>
            </a:r>
          </a:p>
          <a:p>
            <a:r>
              <a:rPr lang="et-EE" sz="1200" b="0" i="0" u="none" strike="noStrike" kern="1200" baseline="0" dirty="0" smtClean="0">
                <a:solidFill>
                  <a:schemeClr val="tx1"/>
                </a:solidFill>
                <a:latin typeface="+mn-lt"/>
                <a:ea typeface="+mn-ea"/>
                <a:cs typeface="+mn-cs"/>
              </a:rPr>
              <a:t>VTA andmiseks peab PRIA kontrollima , kas taotlejale on antud ka vähese tähtsusega abi teiste vähese tähtsusega abi andmist reguleerivate komisjoni määruste alusel. RAR</a:t>
            </a:r>
          </a:p>
          <a:p>
            <a:endParaRPr lang="et-EE" sz="1200" b="0" i="0" u="none" strike="noStrike" kern="1200" baseline="0" dirty="0" smtClean="0">
              <a:solidFill>
                <a:schemeClr val="tx1"/>
              </a:solidFill>
              <a:latin typeface="+mn-lt"/>
              <a:ea typeface="+mn-ea"/>
              <a:cs typeface="+mn-cs"/>
            </a:endParaRPr>
          </a:p>
          <a:p>
            <a:r>
              <a:rPr lang="et-EE" sz="1200" kern="1200" dirty="0" smtClean="0">
                <a:solidFill>
                  <a:schemeClr val="tx1"/>
                </a:solidFill>
                <a:effectLst/>
                <a:latin typeface="+mn-lt"/>
                <a:ea typeface="+mn-ea"/>
                <a:cs typeface="+mn-cs"/>
              </a:rPr>
              <a:t>Vähese tähtsusega abi jagatakse projekti partnerite vahel kui </a:t>
            </a:r>
            <a:r>
              <a:rPr lang="et-EE" sz="1200" b="1" kern="1200" dirty="0" smtClean="0">
                <a:solidFill>
                  <a:schemeClr val="tx1"/>
                </a:solidFill>
                <a:effectLst/>
                <a:latin typeface="+mn-lt"/>
                <a:ea typeface="+mn-ea"/>
                <a:cs typeface="+mn-cs"/>
              </a:rPr>
              <a:t>ühisprojekti </a:t>
            </a:r>
            <a:r>
              <a:rPr lang="et-EE" sz="1200" kern="1200" dirty="0" smtClean="0">
                <a:solidFill>
                  <a:schemeClr val="tx1"/>
                </a:solidFill>
                <a:effectLst/>
                <a:latin typeface="+mn-lt"/>
                <a:ea typeface="+mn-ea"/>
                <a:cs typeface="+mn-cs"/>
              </a:rPr>
              <a:t>raames viiakse ellu tegevusi, mida võib käsitleda konkurentsi eelist andvatena. </a:t>
            </a:r>
          </a:p>
          <a:p>
            <a:endParaRPr lang="et-EE" sz="10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000" b="0" i="0" u="none" strike="noStrike" kern="1200" baseline="0" dirty="0" smtClean="0">
                <a:solidFill>
                  <a:schemeClr val="tx1"/>
                </a:solidFill>
                <a:latin typeface="+mn-lt"/>
                <a:ea typeface="+mn-ea"/>
                <a:cs typeface="+mn-cs"/>
              </a:rPr>
              <a:t>VTA andmisel kontrollitakse ettevõtjat </a:t>
            </a:r>
            <a:r>
              <a:rPr lang="et-EE" sz="1000" b="1" i="0" u="none" strike="noStrike" kern="1200" baseline="0" dirty="0" smtClean="0">
                <a:solidFill>
                  <a:schemeClr val="tx1"/>
                </a:solidFill>
                <a:latin typeface="+mn-lt"/>
                <a:ea typeface="+mn-ea"/>
                <a:cs typeface="+mn-cs"/>
              </a:rPr>
              <a:t>kontsernipõhiselt</a:t>
            </a:r>
            <a:r>
              <a:rPr lang="et-EE" sz="1000" b="0" i="0" u="none" strike="noStrike" kern="1200" baseline="0" dirty="0" smtClean="0">
                <a:solidFill>
                  <a:schemeClr val="tx1"/>
                </a:solidFill>
                <a:latin typeface="+mn-lt"/>
                <a:ea typeface="+mn-ea"/>
                <a:cs typeface="+mn-cs"/>
              </a:rPr>
              <a:t> ehk enne VTA  andmist tuleb kontrollida kõigile kontserni liikmetele antud VTAd kokku. Kui kontserni liikmetele antud VTA kogusumma ületab 200 000 eurot, </a:t>
            </a:r>
            <a:r>
              <a:rPr lang="fi-FI" sz="1000" b="0" i="0" u="none" strike="noStrike" kern="1200" baseline="0" dirty="0" smtClean="0">
                <a:solidFill>
                  <a:schemeClr val="tx1"/>
                </a:solidFill>
                <a:latin typeface="+mn-lt"/>
                <a:ea typeface="+mn-ea"/>
                <a:cs typeface="+mn-cs"/>
              </a:rPr>
              <a:t>siis </a:t>
            </a:r>
            <a:r>
              <a:rPr lang="et-EE" sz="1000" b="0" i="0" u="none" strike="noStrike" kern="1200" baseline="0" dirty="0" smtClean="0">
                <a:solidFill>
                  <a:schemeClr val="tx1"/>
                </a:solidFill>
                <a:latin typeface="+mn-lt"/>
                <a:ea typeface="+mn-ea"/>
                <a:cs typeface="+mn-cs"/>
              </a:rPr>
              <a:t>VTAd </a:t>
            </a:r>
            <a:r>
              <a:rPr lang="fi-FI" sz="1000" b="0" i="0" u="none" strike="noStrike" kern="1200" baseline="0" dirty="0" smtClean="0">
                <a:solidFill>
                  <a:schemeClr val="tx1"/>
                </a:solidFill>
                <a:latin typeface="+mn-lt"/>
                <a:ea typeface="+mn-ea"/>
                <a:cs typeface="+mn-cs"/>
              </a:rPr>
              <a:t>anda ei saa.</a:t>
            </a:r>
            <a:r>
              <a:rPr lang="et-EE" sz="1000" b="0" i="0" u="none" strike="noStrike" kern="1200" baseline="0" dirty="0" smtClean="0">
                <a:solidFill>
                  <a:schemeClr val="tx1"/>
                </a:solidFill>
                <a:latin typeface="+mn-lt"/>
                <a:ea typeface="+mn-ea"/>
                <a:cs typeface="+mn-cs"/>
              </a:rPr>
              <a:t> </a:t>
            </a:r>
            <a:r>
              <a:rPr lang="fi-FI" sz="1000" b="0" i="0" u="sng" strike="noStrike" kern="1200" baseline="0" dirty="0" smtClean="0">
                <a:solidFill>
                  <a:schemeClr val="tx1"/>
                </a:solidFill>
                <a:latin typeface="+mn-lt"/>
                <a:ea typeface="+mn-ea"/>
                <a:cs typeface="+mn-cs"/>
              </a:rPr>
              <a:t>Siseriiklikult on kokku lepitud, et arvestatakse neid</a:t>
            </a:r>
            <a:r>
              <a:rPr lang="et-EE" sz="1000" b="0" i="0" u="sng" strike="noStrike" kern="1200" baseline="0" dirty="0" smtClean="0">
                <a:solidFill>
                  <a:schemeClr val="tx1"/>
                </a:solidFill>
                <a:latin typeface="+mn-lt"/>
                <a:ea typeface="+mn-ea"/>
                <a:cs typeface="+mn-cs"/>
              </a:rPr>
              <a:t> kontserni kuuluvad ettevõtjaid, kes paiknevad Eestis.</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000" dirty="0" smtClean="0"/>
          </a:p>
          <a:p>
            <a:r>
              <a:rPr lang="et-EE" sz="1000" b="0" i="0" u="none" strike="noStrike" kern="1200" baseline="0" dirty="0" smtClean="0">
                <a:solidFill>
                  <a:schemeClr val="tx1"/>
                </a:solidFill>
                <a:latin typeface="+mn-lt"/>
                <a:ea typeface="+mn-ea"/>
                <a:cs typeface="+mn-cs"/>
              </a:rPr>
              <a:t>Ettevõtjatele, kes osutavad ka üldist majandushuvi pakkuvat teenust, ülemmäär</a:t>
            </a:r>
          </a:p>
          <a:p>
            <a:r>
              <a:rPr lang="et-EE" sz="1000" b="0" i="0" u="none" strike="noStrike" kern="1200" baseline="0" dirty="0" smtClean="0">
                <a:solidFill>
                  <a:schemeClr val="tx1"/>
                </a:solidFill>
                <a:latin typeface="+mn-lt"/>
                <a:ea typeface="+mn-ea"/>
                <a:cs typeface="+mn-cs"/>
              </a:rPr>
              <a:t>500 000 eurot.</a:t>
            </a:r>
            <a:endParaRPr lang="et-EE" sz="1000" b="1" dirty="0" smtClean="0"/>
          </a:p>
          <a:p>
            <a:endParaRPr lang="et-EE" sz="1000" u="sng" kern="1200" dirty="0" smtClean="0">
              <a:solidFill>
                <a:schemeClr val="tx1"/>
              </a:solidFill>
              <a:effectLst/>
              <a:latin typeface="+mn-lt"/>
              <a:ea typeface="+mn-ea"/>
              <a:cs typeface="+mn-cs"/>
            </a:endParaRPr>
          </a:p>
          <a:p>
            <a:r>
              <a:rPr lang="et-EE" sz="1000" u="sng" kern="1200" dirty="0" smtClean="0">
                <a:solidFill>
                  <a:schemeClr val="tx1"/>
                </a:solidFill>
                <a:effectLst/>
                <a:latin typeface="+mn-lt"/>
                <a:ea typeface="+mn-ea"/>
                <a:cs typeface="+mn-cs"/>
              </a:rPr>
              <a:t>Projektitoetuse andmisel võetakse arvesse </a:t>
            </a:r>
            <a:r>
              <a:rPr lang="et-EE" sz="1000" kern="1200" dirty="0" smtClean="0">
                <a:solidFill>
                  <a:schemeClr val="tx1"/>
                </a:solidFill>
                <a:effectLst/>
                <a:latin typeface="+mn-lt"/>
                <a:ea typeface="+mn-ea"/>
                <a:cs typeface="+mn-cs"/>
              </a:rPr>
              <a:t>komisjoni määruse (EL) nr 1407/2013, milles käsitletakse Euroopa Liidu toimimise lepingu artiklite 107 ja 108 kohaldamist vähese tähtsusega abi suhtes (ELT L 352, 24.12.2013, lk 1–8), artiklis 5 sätestatud erinevateks eesmärkideks antava </a:t>
            </a:r>
            <a:r>
              <a:rPr lang="et-EE" sz="1000" u="sng" kern="1200" dirty="0" smtClean="0">
                <a:solidFill>
                  <a:schemeClr val="tx1"/>
                </a:solidFill>
                <a:effectLst/>
                <a:latin typeface="+mn-lt"/>
                <a:ea typeface="+mn-ea"/>
                <a:cs typeface="+mn-cs"/>
              </a:rPr>
              <a:t>vähese tähtsusega abi kumuleerimisreegleid</a:t>
            </a:r>
            <a:r>
              <a:rPr lang="et-EE" sz="1000" kern="1200" dirty="0" smtClean="0">
                <a:solidFill>
                  <a:schemeClr val="tx1"/>
                </a:solidFill>
                <a:effectLst/>
                <a:latin typeface="+mn-lt"/>
                <a:ea typeface="+mn-ea"/>
                <a:cs typeface="+mn-cs"/>
              </a:rPr>
              <a:t>.</a:t>
            </a:r>
          </a:p>
          <a:p>
            <a:endParaRPr lang="et-EE" sz="10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1407/2013 Art 2 lg 2 Liikmesriigi poolt ühele tasu eest kaupu vedavale maanteetranspordiettevõtjale antava vähese tähtsusega abi kogusumma ei tohi mis tahes kolme eelarveaasta pikkuse ajavahemiku jooksul ületada 100 000 eurot. Nimetatud vähese tähtsusega abi ei või kasutada maanteevedudeks ettenähtud veokite soetamiseks.</a:t>
            </a:r>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36</a:t>
            </a:fld>
            <a:endParaRPr lang="et-EE" dirty="0"/>
          </a:p>
        </p:txBody>
      </p:sp>
    </p:spTree>
    <p:extLst>
      <p:ext uri="{BB962C8B-B14F-4D97-AF65-F5344CB8AC3E}">
        <p14:creationId xmlns:p14="http://schemas.microsoft.com/office/powerpoint/2010/main" xmlns="" val="10310578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effectLst/>
                <a:latin typeface="+mn-lt"/>
                <a:ea typeface="+mn-ea"/>
                <a:cs typeface="+mn-cs"/>
              </a:rPr>
              <a:t>Vähese tähtsusega abi jagatakse projekti partnerite vahel kui ühisprojekti raames viiakse ellu tegevusi, mida võib käsitleda konkurentsi eelist andvatena.   </a:t>
            </a:r>
          </a:p>
          <a:p>
            <a:endParaRPr lang="et-E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Kas tegemist on vähese tähtsusega abiga, tuleb lähtuda järgmistest aspektidest:</a:t>
            </a:r>
          </a:p>
          <a:p>
            <a:r>
              <a:rPr lang="et-EE" sz="1200" dirty="0" smtClean="0"/>
              <a:t>1. kas abi antakse riigi, linna või valla vahenditest;</a:t>
            </a:r>
            <a:endParaRPr lang="et-EE" sz="1200" b="1" dirty="0" smtClean="0"/>
          </a:p>
          <a:p>
            <a:pPr lvl="0"/>
            <a:r>
              <a:rPr lang="et-EE" sz="1200" dirty="0" smtClean="0"/>
              <a:t> 2. kas abi annab majandusliku eelise abi saajale;</a:t>
            </a:r>
            <a:endParaRPr lang="et-EE" sz="1200" b="1" dirty="0" smtClean="0"/>
          </a:p>
          <a:p>
            <a:pPr lvl="0"/>
            <a:r>
              <a:rPr lang="et-EE" sz="1200" dirty="0" smtClean="0"/>
              <a:t> 3. kas abimeetmel on valikuline iseloom, s.t ta on suunatud teatud ettevõtjale, ettevõtjate grupile või mingite kindlate kaupade tootmiseks;</a:t>
            </a:r>
            <a:endParaRPr lang="et-EE" sz="1200" b="1" dirty="0" smtClean="0"/>
          </a:p>
          <a:p>
            <a:pPr lvl="0"/>
            <a:r>
              <a:rPr lang="et-EE" sz="1200" dirty="0" smtClean="0"/>
              <a:t> 4. kas abi moonutab või võib moonutada konkurentsi. </a:t>
            </a:r>
          </a:p>
          <a:p>
            <a:pPr lvl="0"/>
            <a:r>
              <a:rPr lang="et-EE" sz="1200" b="1" dirty="0" smtClean="0"/>
              <a:t>Abimeedet käsitletakse vähese tähtsusega abina, kui abi vastab kõigile neljale ülalnimetatud tingimusele</a:t>
            </a:r>
          </a:p>
          <a:p>
            <a:pPr marL="0" marR="0" indent="0" algn="l" defTabSz="914400" rtl="0" eaLnBrk="1" fontAlgn="auto" latinLnBrk="0" hangingPunct="1">
              <a:lnSpc>
                <a:spcPct val="100000"/>
              </a:lnSpc>
              <a:spcBef>
                <a:spcPts val="0"/>
              </a:spcBef>
              <a:spcAft>
                <a:spcPts val="0"/>
              </a:spcAft>
              <a:buClrTx/>
              <a:buSzTx/>
              <a:buFontTx/>
              <a:buNone/>
              <a:tabLst/>
              <a:defRPr/>
            </a:pPr>
            <a:endParaRPr lang="et-EE" b="1" dirty="0" smtClean="0"/>
          </a:p>
          <a:p>
            <a:r>
              <a:rPr lang="et-EE" sz="1200" b="0" i="0" u="none" strike="noStrike" kern="1200" baseline="0" dirty="0" smtClean="0">
                <a:solidFill>
                  <a:schemeClr val="tx1"/>
                </a:solidFill>
                <a:latin typeface="+mn-lt"/>
                <a:ea typeface="+mn-ea"/>
                <a:cs typeface="+mn-cs"/>
              </a:rPr>
              <a:t>Ettevõtjatele, kes osutavad ka üldist majandushuvi pakkuvat teenust, ülemmäär</a:t>
            </a:r>
          </a:p>
          <a:p>
            <a:r>
              <a:rPr lang="et-EE" sz="1200" b="0" i="0" u="none" strike="noStrike" kern="1200" baseline="0" dirty="0" smtClean="0">
                <a:solidFill>
                  <a:schemeClr val="tx1"/>
                </a:solidFill>
                <a:latin typeface="+mn-lt"/>
                <a:ea typeface="+mn-ea"/>
                <a:cs typeface="+mn-cs"/>
              </a:rPr>
              <a:t>500 000 eurot.</a:t>
            </a:r>
            <a:endParaRPr lang="et-EE" b="1"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37</a:t>
            </a:fld>
            <a:endParaRPr lang="et-EE" dirty="0"/>
          </a:p>
        </p:txBody>
      </p:sp>
    </p:spTree>
    <p:extLst>
      <p:ext uri="{BB962C8B-B14F-4D97-AF65-F5344CB8AC3E}">
        <p14:creationId xmlns:p14="http://schemas.microsoft.com/office/powerpoint/2010/main" xmlns="" val="31072877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b="0" i="0" kern="1200" dirty="0" smtClean="0">
                <a:solidFill>
                  <a:schemeClr val="tx1"/>
                </a:solidFill>
                <a:effectLst/>
                <a:latin typeface="+mn-lt"/>
                <a:ea typeface="+mn-ea"/>
                <a:cs typeface="+mn-cs"/>
              </a:rPr>
              <a:t>Kui koolitus annab  valikulise majandusliku eelise  </a:t>
            </a:r>
            <a:r>
              <a:rPr lang="et-EE" sz="1200" b="0" i="0" kern="1200" dirty="0" err="1" smtClean="0">
                <a:solidFill>
                  <a:schemeClr val="tx1"/>
                </a:solidFill>
                <a:effectLst/>
                <a:latin typeface="+mn-lt"/>
                <a:ea typeface="+mn-ea"/>
                <a:cs typeface="+mn-cs"/>
              </a:rPr>
              <a:t>etc</a:t>
            </a:r>
            <a:r>
              <a:rPr lang="et-EE" sz="1200" b="0" i="0" kern="1200" dirty="0" smtClean="0">
                <a:solidFill>
                  <a:schemeClr val="tx1"/>
                </a:solidFill>
                <a:effectLst/>
                <a:latin typeface="+mn-lt"/>
                <a:ea typeface="+mn-ea"/>
                <a:cs typeface="+mn-cs"/>
              </a:rPr>
              <a:t> ja on koolitus riigiabi mõistes, siis  VTA.  Nii et  VTAks võib olla nii äriplaani koostamine, kui  käpikute kudumise koolitus </a:t>
            </a:r>
            <a:r>
              <a:rPr lang="et-EE" sz="1200" b="0" i="0" kern="1200" dirty="0" err="1" smtClean="0">
                <a:solidFill>
                  <a:schemeClr val="tx1"/>
                </a:solidFill>
                <a:effectLst/>
                <a:latin typeface="+mn-lt"/>
                <a:ea typeface="+mn-ea"/>
                <a:cs typeface="+mn-cs"/>
              </a:rPr>
              <a:t>–nt</a:t>
            </a:r>
            <a:r>
              <a:rPr lang="et-EE" sz="1200" b="0" i="0" kern="1200" dirty="0" smtClean="0">
                <a:solidFill>
                  <a:schemeClr val="tx1"/>
                </a:solidFill>
                <a:effectLst/>
                <a:latin typeface="+mn-lt"/>
                <a:ea typeface="+mn-ea"/>
                <a:cs typeface="+mn-cs"/>
              </a:rPr>
              <a:t> kui  käpikute kudujad  (kui nad on ettevõtjad riigiabi mõistes) läbi koolituse tõstavad kvalifikatsiooni.    </a:t>
            </a:r>
          </a:p>
          <a:p>
            <a:endParaRPr lang="et-EE" b="1" i="1" dirty="0"/>
          </a:p>
        </p:txBody>
      </p:sp>
      <p:sp>
        <p:nvSpPr>
          <p:cNvPr id="4" name="Slide Number Placeholder 3"/>
          <p:cNvSpPr>
            <a:spLocks noGrp="1"/>
          </p:cNvSpPr>
          <p:nvPr>
            <p:ph type="sldNum" sz="quarter" idx="10"/>
          </p:nvPr>
        </p:nvSpPr>
        <p:spPr/>
        <p:txBody>
          <a:bodyPr/>
          <a:lstStyle/>
          <a:p>
            <a:fld id="{3336F94B-E62C-4449-BE2E-13F4CAEB9254}" type="slidenum">
              <a:rPr lang="et-EE" smtClean="0"/>
              <a:pPr/>
              <a:t>38</a:t>
            </a:fld>
            <a:endParaRPr lang="et-EE"/>
          </a:p>
        </p:txBody>
      </p:sp>
    </p:spTree>
    <p:extLst>
      <p:ext uri="{BB962C8B-B14F-4D97-AF65-F5344CB8AC3E}">
        <p14:creationId xmlns:p14="http://schemas.microsoft.com/office/powerpoint/2010/main" xmlns="" val="23775296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Koostatud kululiikide kaupa.</a:t>
            </a:r>
          </a:p>
          <a:p>
            <a:r>
              <a:rPr lang="fi-FI" sz="1200" b="0" i="0" u="none" strike="noStrike" kern="1200" baseline="0" dirty="0" smtClean="0">
                <a:solidFill>
                  <a:schemeClr val="tx1"/>
                </a:solidFill>
                <a:latin typeface="+mn-lt"/>
                <a:ea typeface="+mn-ea"/>
                <a:cs typeface="+mn-cs"/>
              </a:rPr>
              <a:t>Ärakirjad hinnapakkumustest esitatakse PRIAle koos maksetaotlusega.</a:t>
            </a:r>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Hinnapakkumised peavad olema ühest ajahetkest- võrreldavus. Juurde objekte ei saa, kui hind odavneb. Ainult ühte </a:t>
            </a:r>
            <a:r>
              <a:rPr lang="et-EE" sz="1200" b="0" i="0" u="none" strike="noStrike" kern="1200" baseline="0" dirty="0" err="1" smtClean="0">
                <a:solidFill>
                  <a:schemeClr val="tx1"/>
                </a:solidFill>
                <a:latin typeface="+mn-lt"/>
                <a:ea typeface="+mn-ea"/>
                <a:cs typeface="+mn-cs"/>
              </a:rPr>
              <a:t>hp</a:t>
            </a:r>
            <a:r>
              <a:rPr lang="et-EE" sz="1200" b="0" i="0" u="none" strike="noStrike" kern="1200" baseline="0" dirty="0" smtClean="0">
                <a:solidFill>
                  <a:schemeClr val="tx1"/>
                </a:solidFill>
                <a:latin typeface="+mn-lt"/>
                <a:ea typeface="+mn-ea"/>
                <a:cs typeface="+mn-cs"/>
              </a:rPr>
              <a:t> ei saa välja vahetada. </a:t>
            </a:r>
          </a:p>
          <a:p>
            <a:endParaRPr lang="et-EE"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i-FI" sz="1200" b="0" i="0" u="none" strike="noStrike" kern="1200" baseline="0" dirty="0" smtClean="0">
                <a:solidFill>
                  <a:schemeClr val="tx1"/>
                </a:solidFill>
                <a:latin typeface="+mn-lt"/>
                <a:ea typeface="+mn-ea"/>
                <a:cs typeface="+mn-cs"/>
              </a:rPr>
              <a:t>Kui taotleja ei vali kõige odavamat</a:t>
            </a:r>
            <a:r>
              <a:rPr lang="et-EE" sz="1200" b="0" i="0" u="none" strike="noStrike" kern="1200" baseline="0" dirty="0" smtClean="0">
                <a:solidFill>
                  <a:schemeClr val="tx1"/>
                </a:solidFill>
                <a:latin typeface="+mn-lt"/>
                <a:ea typeface="+mn-ea"/>
                <a:cs typeface="+mn-cs"/>
              </a:rPr>
              <a:t> </a:t>
            </a:r>
            <a:r>
              <a:rPr lang="fi-FI" sz="1200" b="0" i="0" u="none" strike="noStrike" kern="1200" baseline="0" dirty="0" smtClean="0">
                <a:solidFill>
                  <a:schemeClr val="tx1"/>
                </a:solidFill>
                <a:latin typeface="+mn-lt"/>
                <a:ea typeface="+mn-ea"/>
                <a:cs typeface="+mn-cs"/>
              </a:rPr>
              <a:t>hinnapakkumust või ta ei ole saanud nõutud arvu hinnapakkumusi, peab ta tehtud valikut</a:t>
            </a:r>
            <a:r>
              <a:rPr lang="et-EE" sz="1200" b="0" i="0" u="none" strike="noStrike" kern="1200" baseline="0" dirty="0" smtClean="0">
                <a:solidFill>
                  <a:schemeClr val="tx1"/>
                </a:solidFill>
                <a:latin typeface="+mn-lt"/>
                <a:ea typeface="+mn-ea"/>
                <a:cs typeface="+mn-cs"/>
              </a:rPr>
              <a:t> põhjendama. N</a:t>
            </a:r>
            <a:r>
              <a:rPr lang="fi-FI" sz="1200" b="0" i="0" u="none" strike="noStrike" kern="1200" baseline="0" dirty="0" smtClean="0">
                <a:solidFill>
                  <a:schemeClr val="tx1"/>
                </a:solidFill>
                <a:latin typeface="+mn-lt"/>
                <a:ea typeface="+mn-ea"/>
                <a:cs typeface="+mn-cs"/>
              </a:rPr>
              <a:t>äitajad</a:t>
            </a:r>
            <a:r>
              <a:rPr lang="et-EE" sz="1200" b="0" i="0" u="none" strike="noStrike" kern="1200" baseline="0" dirty="0" smtClean="0">
                <a:solidFill>
                  <a:schemeClr val="tx1"/>
                </a:solidFill>
                <a:latin typeface="+mn-lt"/>
                <a:ea typeface="+mn-ea"/>
                <a:cs typeface="+mn-cs"/>
              </a:rPr>
              <a:t> võiksid </a:t>
            </a:r>
            <a:r>
              <a:rPr lang="fi-FI" sz="1200" b="0" i="0" u="none" strike="noStrike" kern="1200" baseline="0" dirty="0" smtClean="0">
                <a:solidFill>
                  <a:schemeClr val="tx1"/>
                </a:solidFill>
                <a:latin typeface="+mn-lt"/>
                <a:ea typeface="+mn-ea"/>
                <a:cs typeface="+mn-cs"/>
              </a:rPr>
              <a:t>o</a:t>
            </a:r>
            <a:r>
              <a:rPr lang="et-EE" sz="1200" b="0" i="0" u="none" strike="noStrike" kern="1200" baseline="0" dirty="0" err="1" smtClean="0">
                <a:solidFill>
                  <a:schemeClr val="tx1"/>
                </a:solidFill>
                <a:latin typeface="+mn-lt"/>
                <a:ea typeface="+mn-ea"/>
                <a:cs typeface="+mn-cs"/>
              </a:rPr>
              <a:t>lla</a:t>
            </a:r>
            <a:r>
              <a:rPr lang="fi-FI" sz="1200" b="0" i="0" u="none" strike="noStrike" kern="1200" baseline="0" dirty="0" smtClean="0">
                <a:solidFill>
                  <a:schemeClr val="tx1"/>
                </a:solidFill>
                <a:latin typeface="+mn-lt"/>
                <a:ea typeface="+mn-ea"/>
                <a:cs typeface="+mn-cs"/>
              </a:rPr>
              <a:t> kontrollitavad ja mõõdetavad.</a:t>
            </a:r>
            <a:r>
              <a:rPr lang="et-EE" sz="1200" b="0" i="0" u="none" strike="noStrike"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b="0" i="0" u="none" strike="noStrike" kern="1200" baseline="0" dirty="0" smtClean="0">
                <a:solidFill>
                  <a:schemeClr val="tx1"/>
                </a:solidFill>
                <a:latin typeface="+mn-lt"/>
                <a:ea typeface="+mn-ea"/>
                <a:cs typeface="+mn-cs"/>
              </a:rPr>
              <a:t>Vähendamaks projektitoetuse taotlejate ja PRIA koormust on sel perioodil LEADER-lähenemises </a:t>
            </a:r>
            <a:r>
              <a:rPr lang="fi-FI" sz="1200" b="0" i="0" u="none" strike="noStrike" kern="1200" baseline="0" dirty="0" smtClean="0">
                <a:solidFill>
                  <a:schemeClr val="tx1"/>
                </a:solidFill>
                <a:latin typeface="+mn-lt"/>
                <a:ea typeface="+mn-ea"/>
                <a:cs typeface="+mn-cs"/>
              </a:rPr>
              <a:t>ettenähtud muudatus, mille kohaselt ei esitata hinnapakkumusi projektitoetuse</a:t>
            </a:r>
            <a:r>
              <a:rPr lang="et-EE" sz="1200" b="0" i="0" u="none" strike="noStrike" kern="1200" baseline="0" dirty="0" smtClean="0">
                <a:solidFill>
                  <a:schemeClr val="tx1"/>
                </a:solidFill>
                <a:latin typeface="+mn-lt"/>
                <a:ea typeface="+mn-ea"/>
                <a:cs typeface="+mn-cs"/>
              </a:rPr>
              <a:t> taotlemisel, vaid PRIA teeb projektitoetuse taotluse rahuldamise või mitterahuldamise otsuse ja määrab toetuse summa projektitoetuse taotleja poolt esitatud eelarve põhjal.</a:t>
            </a: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39</a:t>
            </a:fld>
            <a:endParaRPr lang="et-EE" dirty="0"/>
          </a:p>
        </p:txBody>
      </p:sp>
    </p:spTree>
    <p:extLst>
      <p:ext uri="{BB962C8B-B14F-4D97-AF65-F5344CB8AC3E}">
        <p14:creationId xmlns:p14="http://schemas.microsoft.com/office/powerpoint/2010/main" xmlns="" val="3311556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põllu- ja maamajanduse valdkonna riigimuuseum</a:t>
            </a:r>
            <a:r>
              <a:rPr lang="et-EE"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Eesti Põllumajandusmuuseum (Tartumaa Arendusseltsi tegevuspiirkond), </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Eesti Piimandusmuuseum (Lõuna-Järvamaa Koostöökogu piirkond), </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Carl Robert Jakobsoni Talumuuseum</a:t>
            </a:r>
            <a:r>
              <a:rPr lang="et-EE" sz="1200" kern="1200" baseline="0" dirty="0" smtClean="0">
                <a:solidFill>
                  <a:schemeClr val="tx1"/>
                </a:solidFill>
                <a:latin typeface="+mn-lt"/>
                <a:ea typeface="+mn-ea"/>
                <a:cs typeface="+mn-cs"/>
              </a:rPr>
              <a:t> (Rohelise Jõemaa Koostöökogu piirkond)</a:t>
            </a:r>
            <a:endParaRPr lang="et-E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latin typeface="+mn-lt"/>
              <a:ea typeface="+mn-ea"/>
              <a:cs typeface="+mn-cs"/>
            </a:endParaRP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a:t>
            </a:fld>
            <a:endParaRPr lang="et-EE" dirty="0"/>
          </a:p>
        </p:txBody>
      </p:sp>
    </p:spTree>
    <p:extLst>
      <p:ext uri="{BB962C8B-B14F-4D97-AF65-F5344CB8AC3E}">
        <p14:creationId xmlns:p14="http://schemas.microsoft.com/office/powerpoint/2010/main" xmlns="" val="24239523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smtClean="0"/>
          </a:p>
          <a:p>
            <a:r>
              <a:rPr lang="et-EE" sz="1200" b="0" i="0" u="none" strike="noStrike" kern="1200" baseline="0" dirty="0" smtClean="0">
                <a:solidFill>
                  <a:schemeClr val="tx1"/>
                </a:solidFill>
                <a:latin typeface="+mn-lt"/>
                <a:ea typeface="+mn-ea"/>
                <a:cs typeface="+mn-cs"/>
              </a:rPr>
              <a:t>On </a:t>
            </a:r>
            <a:r>
              <a:rPr lang="fi-FI" sz="1200" b="0" i="0" u="none" strike="noStrike" kern="1200" baseline="0" dirty="0" smtClean="0">
                <a:solidFill>
                  <a:schemeClr val="tx1"/>
                </a:solidFill>
                <a:latin typeface="+mn-lt"/>
                <a:ea typeface="+mn-ea"/>
                <a:cs typeface="+mn-cs"/>
              </a:rPr>
              <a:t>saanud vähemalt kolmelt asjakohast teenust</a:t>
            </a:r>
            <a:r>
              <a:rPr lang="et-EE" sz="1200" b="0" i="0" u="none" strike="noStrike" kern="1200" baseline="0" dirty="0" smtClean="0">
                <a:solidFill>
                  <a:schemeClr val="tx1"/>
                </a:solidFill>
                <a:latin typeface="+mn-lt"/>
                <a:ea typeface="+mn-ea"/>
                <a:cs typeface="+mn-cs"/>
              </a:rPr>
              <a:t> osutavalt, tööd pakkuvalt või kaupa müüvalt isikult võrreldavad hinnapakkumused </a:t>
            </a:r>
            <a:r>
              <a:rPr lang="et-EE" sz="1200" b="1" i="0" u="sng" strike="noStrike" kern="1200" baseline="0" dirty="0" smtClean="0">
                <a:solidFill>
                  <a:schemeClr val="tx1"/>
                </a:solidFill>
                <a:latin typeface="+mn-lt"/>
                <a:ea typeface="+mn-ea"/>
                <a:cs typeface="+mn-cs"/>
              </a:rPr>
              <a:t>koos projektitoetuse saaja väljastatud tehniliste tingimuste loeteluga, mis osutavad tehnilisele spetsifikatsioonile</a:t>
            </a:r>
            <a:r>
              <a:rPr lang="et-EE" sz="1200" b="1" i="0" u="none" strike="noStrike" kern="1200" baseline="0" dirty="0" smtClean="0">
                <a:solidFill>
                  <a:schemeClr val="tx1"/>
                </a:solidFill>
                <a:latin typeface="+mn-lt"/>
                <a:ea typeface="+mn-ea"/>
                <a:cs typeface="+mn-cs"/>
              </a:rPr>
              <a:t>.</a:t>
            </a:r>
          </a:p>
          <a:p>
            <a:endParaRPr lang="et-EE" sz="1200" b="0" i="0" u="none" strike="noStrike" kern="1200" baseline="0" dirty="0" smtClean="0">
              <a:solidFill>
                <a:schemeClr val="tx1"/>
              </a:solidFill>
              <a:latin typeface="+mn-lt"/>
              <a:ea typeface="+mn-ea"/>
              <a:cs typeface="+mn-cs"/>
            </a:endParaRPr>
          </a:p>
          <a:p>
            <a:r>
              <a:rPr lang="et-EE" dirty="0" smtClean="0"/>
              <a:t>Kulutus kuni 100 eurot – hinnapakkumust ei ole vaja.</a:t>
            </a:r>
          </a:p>
          <a:p>
            <a:r>
              <a:rPr lang="et-EE" sz="1200" b="0" i="0" u="none" strike="noStrike" kern="1200" baseline="0" dirty="0" smtClean="0">
                <a:solidFill>
                  <a:schemeClr val="tx1"/>
                </a:solidFill>
                <a:latin typeface="+mn-lt"/>
                <a:ea typeface="+mn-ea"/>
                <a:cs typeface="+mn-cs"/>
              </a:rPr>
              <a:t>Piirsummasid võib KTG juhatuse otsusega langetada veelgi.</a:t>
            </a:r>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40</a:t>
            </a:fld>
            <a:endParaRPr lang="et-EE" dirty="0"/>
          </a:p>
        </p:txBody>
      </p:sp>
    </p:spTree>
    <p:extLst>
      <p:ext uri="{BB962C8B-B14F-4D97-AF65-F5344CB8AC3E}">
        <p14:creationId xmlns:p14="http://schemas.microsoft.com/office/powerpoint/2010/main" xmlns="" val="21133668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 33</a:t>
            </a:r>
          </a:p>
          <a:p>
            <a:pPr marL="0" marR="0" indent="0" algn="l" defTabSz="914400" rtl="0" eaLnBrk="1" fontAlgn="auto" latinLnBrk="0" hangingPunct="1">
              <a:lnSpc>
                <a:spcPct val="100000"/>
              </a:lnSpc>
              <a:spcBef>
                <a:spcPts val="0"/>
              </a:spcBef>
              <a:spcAft>
                <a:spcPts val="0"/>
              </a:spcAft>
              <a:buClrTx/>
              <a:buSzTx/>
              <a:buFontTx/>
              <a:buNone/>
              <a:tabLst/>
              <a:defRPr/>
            </a:pPr>
            <a:r>
              <a:rPr lang="et-EE" sz="1800" kern="1200" dirty="0" smtClean="0">
                <a:solidFill>
                  <a:schemeClr val="tx1"/>
                </a:solidFill>
                <a:effectLst/>
                <a:latin typeface="+mn-lt"/>
                <a:ea typeface="+mn-ea"/>
                <a:cs typeface="+mn-cs"/>
              </a:rPr>
              <a:t>Kui tegevuse või investeeringu maksumus ületab 1000 eurot, ei tohi </a:t>
            </a:r>
            <a:r>
              <a:rPr lang="et-EE" sz="1800" u="sng" kern="1200" dirty="0" smtClean="0">
                <a:solidFill>
                  <a:schemeClr val="tx1"/>
                </a:solidFill>
                <a:effectLst/>
                <a:latin typeface="+mn-lt"/>
                <a:ea typeface="+mn-ea"/>
                <a:cs typeface="+mn-cs"/>
              </a:rPr>
              <a:t>MTÜ</a:t>
            </a:r>
            <a:r>
              <a:rPr lang="et-EE" sz="1800" kern="1200" dirty="0" smtClean="0">
                <a:solidFill>
                  <a:schemeClr val="tx1"/>
                </a:solidFill>
                <a:effectLst/>
                <a:latin typeface="+mn-lt"/>
                <a:ea typeface="+mn-ea"/>
                <a:cs typeface="+mn-cs"/>
              </a:rPr>
              <a:t> juhatuse liikmed kuuluda hinnapakkuja juhatusse ega nõukokku ega omada osalust hinnapakkuja äriühingus; </a:t>
            </a:r>
            <a:r>
              <a:rPr lang="et-EE" sz="1800" u="sng" kern="1200" dirty="0" smtClean="0">
                <a:solidFill>
                  <a:schemeClr val="tx1"/>
                </a:solidFill>
                <a:effectLst/>
                <a:latin typeface="+mn-lt"/>
                <a:ea typeface="+mn-ea"/>
                <a:cs typeface="+mn-cs"/>
              </a:rPr>
              <a:t>SA</a:t>
            </a:r>
            <a:r>
              <a:rPr lang="et-EE" sz="1800" kern="1200" dirty="0" smtClean="0">
                <a:solidFill>
                  <a:schemeClr val="tx1"/>
                </a:solidFill>
                <a:effectLst/>
                <a:latin typeface="+mn-lt"/>
                <a:ea typeface="+mn-ea"/>
                <a:cs typeface="+mn-cs"/>
              </a:rPr>
              <a:t> peab hinnapakkumused võtma väljast, kuna SA organid on juhatus ja nõukogu; </a:t>
            </a:r>
            <a:r>
              <a:rPr lang="et-EE" sz="1800" u="sng" kern="1200" dirty="0" smtClean="0">
                <a:solidFill>
                  <a:schemeClr val="tx1"/>
                </a:solidFill>
                <a:effectLst/>
                <a:latin typeface="+mn-lt"/>
                <a:ea typeface="+mn-ea"/>
                <a:cs typeface="+mn-cs"/>
              </a:rPr>
              <a:t>ettevõtja</a:t>
            </a:r>
            <a:r>
              <a:rPr lang="et-EE" sz="1800" kern="1200" dirty="0" smtClean="0">
                <a:solidFill>
                  <a:schemeClr val="tx1"/>
                </a:solidFill>
                <a:effectLst/>
                <a:latin typeface="+mn-lt"/>
                <a:ea typeface="+mn-ea"/>
                <a:cs typeface="+mn-cs"/>
              </a:rPr>
              <a:t> puhul ei tohi juhatuse ega nõukogu liikmed kuuluda hinnapakkuja juhatusse ega nõukokku ega omada hinnapakkuja äriühingus osalust.</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8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Juhul kui </a:t>
            </a:r>
            <a:r>
              <a:rPr lang="et-EE" sz="1200" b="1" kern="1200" dirty="0" smtClean="0">
                <a:solidFill>
                  <a:schemeClr val="tx1"/>
                </a:solidFill>
                <a:effectLst/>
                <a:latin typeface="+mn-lt"/>
                <a:ea typeface="+mn-ea"/>
                <a:cs typeface="+mn-cs"/>
              </a:rPr>
              <a:t>projektijuhtimise abikõlblik maksumus </a:t>
            </a:r>
            <a:r>
              <a:rPr lang="et-EE" sz="1200" kern="1200" dirty="0" smtClean="0">
                <a:solidFill>
                  <a:schemeClr val="tx1"/>
                </a:solidFill>
                <a:effectLst/>
                <a:latin typeface="+mn-lt"/>
                <a:ea typeface="+mn-ea"/>
                <a:cs typeface="+mn-cs"/>
              </a:rPr>
              <a:t>ületab 1000 eurot, siis võivad töövõtu- ja käsunduslepingu alusel võivad projekti juhtimise teenust osutada ainult need MTÜ liikmed, kes ei kuulu MTÜ juhatusse või nõukokku, sest töövõtu- ja käsunduslepingu alusel tehtav tegevus on käsitletav kui teenuse ost-müük (ehk hinnapakkumusena) ning siis on PRIA-l kohustus jälgida taotleja ja hinnapakkuja vahelist seotust. Samasugune on lähenemine ka sihtasutuste osas.</a:t>
            </a:r>
          </a:p>
          <a:p>
            <a:r>
              <a:rPr lang="et-EE" sz="1200" kern="1200" dirty="0" smtClean="0">
                <a:solidFill>
                  <a:schemeClr val="tx1"/>
                </a:solidFill>
                <a:effectLst/>
                <a:latin typeface="+mn-lt"/>
                <a:ea typeface="+mn-ea"/>
                <a:cs typeface="+mn-cs"/>
              </a:rPr>
              <a:t>Kui projektijuhtimine jääb alla 1000 euro, siis ei ole lepingu vorm oluline. </a:t>
            </a:r>
          </a:p>
          <a:p>
            <a:endParaRPr lang="et-EE" sz="1200" dirty="0" smtClean="0"/>
          </a:p>
          <a:p>
            <a:r>
              <a:rPr lang="et-EE" b="1" u="sng" dirty="0" smtClean="0"/>
              <a:t>Kõik ühe hankija arved liidetakse kokku ja kui ületab 1000.-, siis ei tohi olla seotud.</a:t>
            </a:r>
            <a:endParaRPr lang="et-EE" b="1" u="sng"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41</a:t>
            </a:fld>
            <a:endParaRPr lang="et-EE" dirty="0"/>
          </a:p>
        </p:txBody>
      </p:sp>
    </p:spTree>
    <p:extLst>
      <p:ext uri="{BB962C8B-B14F-4D97-AF65-F5344CB8AC3E}">
        <p14:creationId xmlns:p14="http://schemas.microsoft.com/office/powerpoint/2010/main" xmlns="" val="36807830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Kui tehniliste tingimuste loetelu on avaldatud riigihangete registris,</a:t>
            </a:r>
          </a:p>
          <a:p>
            <a:r>
              <a:rPr lang="et-EE" sz="1200" b="0" i="0" u="none" strike="noStrike" kern="1200" baseline="0" dirty="0" smtClean="0">
                <a:solidFill>
                  <a:schemeClr val="tx1"/>
                </a:solidFill>
                <a:latin typeface="+mn-lt"/>
                <a:ea typeface="+mn-ea"/>
                <a:cs typeface="+mn-cs"/>
              </a:rPr>
              <a:t>võib projektitoetuse saaja saada vähem kui kolm hinnapakkumust, kui tegevuse või</a:t>
            </a:r>
          </a:p>
          <a:p>
            <a:r>
              <a:rPr lang="fi-FI" sz="1200" b="0" i="0" u="none" strike="noStrike" kern="1200" baseline="0" dirty="0" smtClean="0">
                <a:solidFill>
                  <a:schemeClr val="tx1"/>
                </a:solidFill>
                <a:latin typeface="+mn-lt"/>
                <a:ea typeface="+mn-ea"/>
                <a:cs typeface="+mn-cs"/>
              </a:rPr>
              <a:t>investeeringuobjekti käibemaksuta maksumus on vahemikus 5000 – 10 000 eurot</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42</a:t>
            </a:fld>
            <a:endParaRPr lang="et-EE" dirty="0"/>
          </a:p>
        </p:txBody>
      </p:sp>
    </p:spTree>
    <p:extLst>
      <p:ext uri="{BB962C8B-B14F-4D97-AF65-F5344CB8AC3E}">
        <p14:creationId xmlns:p14="http://schemas.microsoft.com/office/powerpoint/2010/main" xmlns="" val="26270739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Projektitoetuse osas viitab KOVi toetuse osale</a:t>
            </a:r>
          </a:p>
          <a:p>
            <a:r>
              <a:rPr lang="et-EE" sz="1200" kern="1200" dirty="0" smtClean="0">
                <a:solidFill>
                  <a:schemeClr val="tx1"/>
                </a:solidFill>
                <a:latin typeface="+mn-lt"/>
                <a:ea typeface="+mn-ea"/>
                <a:cs typeface="+mn-cs"/>
              </a:rPr>
              <a:t>§ 19 (8) Hinnapakkumus peab sisaldama taotleja  nime, hinnapakkuja nime, registrikoodi ja kontaktandmeid, hinnapakkumuse väljastamise kuupäeva, hinnapakkumuse kehtivusaega ning toetatava tegevuse või investeeringuobjekti käibemaksuta ja käibemaksuga maksumust.</a:t>
            </a:r>
          </a:p>
          <a:p>
            <a:endParaRPr lang="et-EE" sz="1200" kern="1200" dirty="0" smtClean="0">
              <a:solidFill>
                <a:schemeClr val="tx1"/>
              </a:solidFill>
              <a:latin typeface="+mn-lt"/>
              <a:ea typeface="+mn-ea"/>
              <a:cs typeface="+mn-cs"/>
            </a:endParaRPr>
          </a:p>
          <a:p>
            <a:endParaRPr lang="et-EE" sz="1200" kern="1200" dirty="0" smtClean="0">
              <a:solidFill>
                <a:schemeClr val="tx1"/>
              </a:solidFill>
              <a:latin typeface="+mn-lt"/>
              <a:ea typeface="+mn-ea"/>
              <a:cs typeface="+mn-cs"/>
            </a:endParaRPr>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43</a:t>
            </a:fld>
            <a:endParaRPr lang="et-EE" dirty="0"/>
          </a:p>
        </p:txBody>
      </p:sp>
    </p:spTree>
    <p:extLst>
      <p:ext uri="{BB962C8B-B14F-4D97-AF65-F5344CB8AC3E}">
        <p14:creationId xmlns:p14="http://schemas.microsoft.com/office/powerpoint/2010/main" xmlns="" val="10266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Veebipakkumuse korral ei pea pakkumiskutset ehk päringut olema.</a:t>
            </a:r>
          </a:p>
          <a:p>
            <a:endParaRPr lang="et-EE" dirty="0" smtClean="0"/>
          </a:p>
        </p:txBody>
      </p:sp>
      <p:sp>
        <p:nvSpPr>
          <p:cNvPr id="4" name="Slide Number Placeholder 3"/>
          <p:cNvSpPr>
            <a:spLocks noGrp="1"/>
          </p:cNvSpPr>
          <p:nvPr>
            <p:ph type="sldNum" sz="quarter" idx="10"/>
          </p:nvPr>
        </p:nvSpPr>
        <p:spPr/>
        <p:txBody>
          <a:bodyPr/>
          <a:lstStyle/>
          <a:p>
            <a:fld id="{3336F94B-E62C-4449-BE2E-13F4CAEB9254}" type="slidenum">
              <a:rPr lang="et-EE" smtClean="0"/>
              <a:pPr/>
              <a:t>44</a:t>
            </a:fld>
            <a:endParaRPr lang="et-EE"/>
          </a:p>
        </p:txBody>
      </p:sp>
    </p:spTree>
    <p:extLst>
      <p:ext uri="{BB962C8B-B14F-4D97-AF65-F5344CB8AC3E}">
        <p14:creationId xmlns:p14="http://schemas.microsoft.com/office/powerpoint/2010/main" xmlns="" val="89350890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2400" dirty="0" smtClean="0">
                <a:solidFill>
                  <a:schemeClr val="tx1"/>
                </a:solidFill>
              </a:rPr>
              <a:t>Taotleja märgib taotlusele – kas ta on HANKIJA riigihangete seaduse § 10 tähenduses</a:t>
            </a:r>
          </a:p>
          <a:p>
            <a:endParaRPr lang="et-EE" sz="2400" dirty="0" smtClean="0"/>
          </a:p>
          <a:p>
            <a:r>
              <a:rPr lang="et-EE" sz="2400" dirty="0" smtClean="0"/>
              <a:t>Hanke korraldamisel peavad riigihangete seadust järgima näiteks:</a:t>
            </a:r>
          </a:p>
          <a:p>
            <a:pPr lvl="1"/>
            <a:r>
              <a:rPr lang="fi-FI" sz="2000" dirty="0" smtClean="0"/>
              <a:t>põllu- ja maamajanduse valdkonna </a:t>
            </a:r>
            <a:r>
              <a:rPr lang="fi-FI" sz="2000" b="1" dirty="0" smtClean="0"/>
              <a:t>riigimuuseum </a:t>
            </a:r>
            <a:endParaRPr lang="et-EE" sz="2000" b="1" dirty="0" smtClean="0"/>
          </a:p>
          <a:p>
            <a:pPr lvl="1"/>
            <a:r>
              <a:rPr lang="et-EE" sz="2000" b="1" dirty="0" smtClean="0"/>
              <a:t>kohaliku omavalitsuse üksus </a:t>
            </a:r>
            <a:r>
              <a:rPr lang="et-EE" sz="2000" dirty="0" smtClean="0"/>
              <a:t>(KOV) ja tema hallatav asutus</a:t>
            </a:r>
          </a:p>
          <a:p>
            <a:pPr lvl="1"/>
            <a:r>
              <a:rPr lang="et-EE" sz="2000" b="1" dirty="0" smtClean="0"/>
              <a:t>sihtasutus</a:t>
            </a:r>
            <a:r>
              <a:rPr lang="et-EE" sz="2000" dirty="0" smtClean="0"/>
              <a:t> (SA), mille üheks asutajaks on riik või mille asutajatest rohkem kui pool on riik või KOV-id või mille nõukogu liikmetest rohkem kui poole määravad punktides riik või KOV-id</a:t>
            </a:r>
          </a:p>
          <a:p>
            <a:pPr lvl="1"/>
            <a:r>
              <a:rPr lang="et-EE" sz="2000" b="1" dirty="0" smtClean="0"/>
              <a:t>mittetulundusühing</a:t>
            </a:r>
            <a:r>
              <a:rPr lang="et-EE" sz="2000" dirty="0" smtClean="0"/>
              <a:t> (MTÜ), mille liikmeteks on rohkem kui pool KOV-id või riigiasutused või riigi-sihtasutused</a:t>
            </a:r>
          </a:p>
          <a:p>
            <a:pPr lvl="1"/>
            <a:r>
              <a:rPr lang="et-EE" sz="2000" b="1" dirty="0" smtClean="0"/>
              <a:t>kohalik tegevusgrupp </a:t>
            </a:r>
            <a:r>
              <a:rPr lang="et-EE" sz="2000" dirty="0" smtClean="0"/>
              <a:t>(KTG), mida põhiliselt rahastatakse riigieelarvelistest vahendites</a:t>
            </a: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45</a:t>
            </a:fld>
            <a:endParaRPr lang="et-EE" dirty="0"/>
          </a:p>
        </p:txBody>
      </p:sp>
    </p:spTree>
    <p:extLst>
      <p:ext uri="{BB962C8B-B14F-4D97-AF65-F5344CB8AC3E}">
        <p14:creationId xmlns:p14="http://schemas.microsoft.com/office/powerpoint/2010/main" xmlns="" val="11695043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sz="1200" kern="1200" dirty="0" smtClean="0">
                <a:solidFill>
                  <a:schemeClr val="tx1"/>
                </a:solidFill>
                <a:latin typeface="+mn-lt"/>
                <a:ea typeface="+mn-ea"/>
                <a:cs typeface="+mn-cs"/>
              </a:rPr>
              <a:t>§ 33. Nõuded investeeringu ja tegevuse hinnapakkumuse kohta</a:t>
            </a:r>
            <a:endParaRPr lang="et-EE" sz="1200" kern="1200" dirty="0" smtClean="0">
              <a:solidFill>
                <a:schemeClr val="tx1"/>
              </a:solidFill>
              <a:latin typeface="+mn-lt"/>
              <a:ea typeface="+mn-ea"/>
              <a:cs typeface="+mn-cs"/>
            </a:endParaRPr>
          </a:p>
          <a:p>
            <a:r>
              <a:rPr lang="et-EE" sz="1200" kern="1200" dirty="0" smtClean="0">
                <a:solidFill>
                  <a:schemeClr val="tx1"/>
                </a:solidFill>
                <a:latin typeface="+mn-lt"/>
                <a:ea typeface="+mn-ea"/>
                <a:cs typeface="+mn-cs"/>
              </a:rPr>
              <a:t>(10) Kui taotleja taotleb toetust </a:t>
            </a:r>
            <a:r>
              <a:rPr lang="et-EE" sz="1200" b="1" kern="1200" dirty="0" smtClean="0">
                <a:solidFill>
                  <a:schemeClr val="tx1"/>
                </a:solidFill>
                <a:latin typeface="+mn-lt"/>
                <a:ea typeface="+mn-ea"/>
                <a:cs typeface="+mn-cs"/>
              </a:rPr>
              <a:t>kasutatud masina </a:t>
            </a:r>
            <a:r>
              <a:rPr lang="et-EE" sz="1200" kern="1200" dirty="0" smtClean="0">
                <a:solidFill>
                  <a:schemeClr val="tx1"/>
                </a:solidFill>
                <a:latin typeface="+mn-lt"/>
                <a:ea typeface="+mn-ea"/>
                <a:cs typeface="+mn-cs"/>
              </a:rPr>
              <a:t>või seadme ostmiseks, peab taotleja olema saanud </a:t>
            </a:r>
            <a:r>
              <a:rPr lang="et-EE" sz="1200" b="1" kern="1200" dirty="0" smtClean="0">
                <a:solidFill>
                  <a:schemeClr val="tx1"/>
                </a:solidFill>
                <a:latin typeface="+mn-lt"/>
                <a:ea typeface="+mn-ea"/>
                <a:cs typeface="+mn-cs"/>
              </a:rPr>
              <a:t>vähemalt ühe hinnapakkumuse kasutatud seadme või masina kohta </a:t>
            </a:r>
            <a:r>
              <a:rPr lang="et-EE" sz="1200" u="sng" kern="1200" dirty="0" smtClean="0">
                <a:solidFill>
                  <a:schemeClr val="tx1"/>
                </a:solidFill>
                <a:latin typeface="+mn-lt"/>
                <a:ea typeface="+mn-ea"/>
                <a:cs typeface="+mn-cs"/>
              </a:rPr>
              <a:t>ja ühe hinnapakkumuse uue samaväärse seadme või masina kohta</a:t>
            </a:r>
            <a:r>
              <a:rPr lang="et-EE" sz="1200" kern="1200" dirty="0" smtClean="0">
                <a:solidFill>
                  <a:schemeClr val="tx1"/>
                </a:solidFill>
                <a:latin typeface="+mn-lt"/>
                <a:ea typeface="+mn-ea"/>
                <a:cs typeface="+mn-cs"/>
              </a:rPr>
              <a:t>, kui uus samaväärne seade või masin ei ole Euroopa Liidu ühise põllumajanduspoliitika rakendamise seaduse § 99 lõike 6 kohaselt kantud põllumajandustoetuste ja põllumassiivide registrisse.</a:t>
            </a:r>
          </a:p>
          <a:p>
            <a:r>
              <a:rPr lang="et-EE" sz="1200" kern="1200" dirty="0" smtClean="0">
                <a:solidFill>
                  <a:schemeClr val="tx1"/>
                </a:solidFill>
                <a:latin typeface="+mn-lt"/>
                <a:ea typeface="+mn-ea"/>
                <a:cs typeface="+mn-cs"/>
              </a:rPr>
              <a:t>(11) Kui taotleja taotleb toetust Euroopa Liidu ühise põllumajanduspoliitika rakendamise seaduse § 99 lõikes 6 nimetatud võrdlushindade kataloogi kantud asja kohta, ei pea projektitoetuse saaja olema saanud hinnapakkumust.</a:t>
            </a:r>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47</a:t>
            </a:fld>
            <a:endParaRPr lang="et-EE" dirty="0"/>
          </a:p>
        </p:txBody>
      </p:sp>
    </p:spTree>
    <p:extLst>
      <p:ext uri="{BB962C8B-B14F-4D97-AF65-F5344CB8AC3E}">
        <p14:creationId xmlns:p14="http://schemas.microsoft.com/office/powerpoint/2010/main" xmlns="" val="4665024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projektitoetuse taotlusele märkida andmed omafinantseeringu katteks kogutavate tulude kohta, mis saadakse koolituste, seminaride, infopäevade, töötubade, ümarlaudade, õppereiside, võistluste, laste- ja noortelaagrite vms ürituste korraldamiseks osavõtjatelt kogutavatest osavõtutasudest, väljaannete müügist, sponsorsummadest, annetustest ja muudest allikatest.</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49</a:t>
            </a:fld>
            <a:endParaRPr lang="et-EE" dirty="0"/>
          </a:p>
        </p:txBody>
      </p:sp>
    </p:spTree>
    <p:extLst>
      <p:ext uri="{BB962C8B-B14F-4D97-AF65-F5344CB8AC3E}">
        <p14:creationId xmlns:p14="http://schemas.microsoft.com/office/powerpoint/2010/main" xmlns="" val="4083018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50</a:t>
            </a:fld>
            <a:endParaRPr lang="et-EE" dirty="0"/>
          </a:p>
        </p:txBody>
      </p:sp>
    </p:spTree>
    <p:extLst>
      <p:ext uri="{BB962C8B-B14F-4D97-AF65-F5344CB8AC3E}">
        <p14:creationId xmlns:p14="http://schemas.microsoft.com/office/powerpoint/2010/main" xmlns="" val="13192091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52</a:t>
            </a:fld>
            <a:endParaRPr lang="et-EE" dirty="0"/>
          </a:p>
        </p:txBody>
      </p:sp>
    </p:spTree>
    <p:extLst>
      <p:ext uri="{BB962C8B-B14F-4D97-AF65-F5344CB8AC3E}">
        <p14:creationId xmlns:p14="http://schemas.microsoft.com/office/powerpoint/2010/main" xmlns="" val="2049320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latin typeface="+mn-lt"/>
                <a:ea typeface="+mn-ea"/>
                <a:cs typeface="+mn-cs"/>
              </a:rPr>
              <a:t>Meetmelehes</a:t>
            </a:r>
            <a:r>
              <a:rPr lang="et-EE" sz="1200" kern="1200" baseline="0" dirty="0" smtClean="0">
                <a:solidFill>
                  <a:schemeClr val="tx1"/>
                </a:solidFill>
                <a:latin typeface="+mn-lt"/>
                <a:ea typeface="+mn-ea"/>
                <a:cs typeface="+mn-cs"/>
              </a:rPr>
              <a:t> loetletud dokumentide esitamine on taotlejale kohustuslik.</a:t>
            </a:r>
          </a:p>
          <a:p>
            <a:endParaRPr lang="et-EE"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t-EE" sz="2400" dirty="0" smtClean="0"/>
              <a:t>KTG nõuded taotlejale on kättesaadavad KTG veebilehelt, samuti strateegia meetmed, projektide hindamiskriteeriumid jm vajalik</a:t>
            </a:r>
          </a:p>
          <a:p>
            <a:endParaRPr lang="et-EE" sz="1200" kern="1200" baseline="0" dirty="0" smtClean="0">
              <a:solidFill>
                <a:schemeClr val="tx1"/>
              </a:solidFill>
              <a:latin typeface="+mn-lt"/>
              <a:ea typeface="+mn-ea"/>
              <a:cs typeface="+mn-cs"/>
            </a:endParaRPr>
          </a:p>
          <a:p>
            <a:r>
              <a:rPr lang="et-EE" sz="1200" kern="1200" dirty="0" smtClean="0">
                <a:solidFill>
                  <a:schemeClr val="tx1"/>
                </a:solidFill>
                <a:latin typeface="+mn-lt"/>
                <a:ea typeface="+mn-ea"/>
                <a:cs typeface="+mn-cs"/>
              </a:rPr>
              <a:t>§ 21 lõige 4 KTG kohustused:</a:t>
            </a:r>
          </a:p>
          <a:p>
            <a:r>
              <a:rPr lang="et-EE" sz="1200" kern="1200" dirty="0" smtClean="0">
                <a:solidFill>
                  <a:schemeClr val="tx1"/>
                </a:solidFill>
                <a:latin typeface="+mn-lt"/>
                <a:ea typeface="+mn-ea"/>
                <a:cs typeface="+mn-cs"/>
              </a:rPr>
              <a:t>2) </a:t>
            </a:r>
            <a:r>
              <a:rPr lang="et-EE" sz="1200" b="1" kern="1200" dirty="0" smtClean="0">
                <a:solidFill>
                  <a:schemeClr val="tx1"/>
                </a:solidFill>
                <a:latin typeface="+mn-lt"/>
                <a:ea typeface="+mn-ea"/>
                <a:cs typeface="+mn-cs"/>
              </a:rPr>
              <a:t>avalikustab</a:t>
            </a:r>
            <a:r>
              <a:rPr lang="et-EE" sz="1200" kern="1200" dirty="0" smtClean="0">
                <a:solidFill>
                  <a:schemeClr val="tx1"/>
                </a:solidFill>
                <a:latin typeface="+mn-lt"/>
                <a:ea typeface="+mn-ea"/>
                <a:cs typeface="+mn-cs"/>
              </a:rPr>
              <a:t> tegevuspiirkonna elanikele kättesaadavas väljaandes</a:t>
            </a:r>
            <a:r>
              <a:rPr lang="et-EE" sz="1200" kern="1200" baseline="0" dirty="0" smtClean="0">
                <a:solidFill>
                  <a:schemeClr val="tx1"/>
                </a:solidFill>
                <a:latin typeface="+mn-lt"/>
                <a:ea typeface="+mn-ea"/>
                <a:cs typeface="+mn-cs"/>
              </a:rPr>
              <a:t> </a:t>
            </a:r>
            <a:r>
              <a:rPr lang="et-EE" sz="1200" kern="1200" dirty="0" smtClean="0">
                <a:solidFill>
                  <a:schemeClr val="tx1"/>
                </a:solidFill>
                <a:latin typeface="+mn-lt"/>
                <a:ea typeface="+mn-ea"/>
                <a:cs typeface="+mn-cs"/>
              </a:rPr>
              <a:t>ning oma veebilehel teabe </a:t>
            </a:r>
          </a:p>
          <a:p>
            <a:r>
              <a:rPr lang="et-EE" sz="1200" b="1" u="sng" kern="1200" dirty="0" smtClean="0">
                <a:solidFill>
                  <a:schemeClr val="tx1"/>
                </a:solidFill>
                <a:latin typeface="+mn-lt"/>
                <a:ea typeface="+mn-ea"/>
                <a:cs typeface="+mn-cs"/>
              </a:rPr>
              <a:t>projektitaotluste vastuvõtu tähtaja </a:t>
            </a:r>
            <a:r>
              <a:rPr lang="et-EE" sz="1200" b="1" kern="1200" dirty="0" smtClean="0">
                <a:solidFill>
                  <a:schemeClr val="tx1"/>
                </a:solidFill>
                <a:latin typeface="+mn-lt"/>
                <a:ea typeface="+mn-ea"/>
                <a:cs typeface="+mn-cs"/>
              </a:rPr>
              <a:t>ja </a:t>
            </a:r>
            <a:r>
              <a:rPr lang="et-EE" sz="1200" b="1" u="sng" kern="1200" dirty="0" smtClean="0">
                <a:solidFill>
                  <a:schemeClr val="tx1"/>
                </a:solidFill>
                <a:latin typeface="+mn-lt"/>
                <a:ea typeface="+mn-ea"/>
                <a:cs typeface="+mn-cs"/>
              </a:rPr>
              <a:t>projektitaotluse hindamise tähtaja</a:t>
            </a:r>
            <a:r>
              <a:rPr lang="et-EE" sz="1200" b="1" kern="1200" baseline="0" dirty="0" smtClean="0">
                <a:solidFill>
                  <a:schemeClr val="tx1"/>
                </a:solidFill>
                <a:latin typeface="+mn-lt"/>
                <a:ea typeface="+mn-ea"/>
                <a:cs typeface="+mn-cs"/>
              </a:rPr>
              <a:t> </a:t>
            </a:r>
          </a:p>
          <a:p>
            <a:r>
              <a:rPr lang="et-EE" sz="1200" b="1" kern="1200" baseline="0" dirty="0" smtClean="0">
                <a:solidFill>
                  <a:schemeClr val="tx1"/>
                </a:solidFill>
                <a:latin typeface="+mn-lt"/>
                <a:ea typeface="+mn-ea"/>
                <a:cs typeface="+mn-cs"/>
              </a:rPr>
              <a:t>                   </a:t>
            </a:r>
            <a:r>
              <a:rPr lang="et-EE" sz="1200" kern="1200" dirty="0" smtClean="0">
                <a:solidFill>
                  <a:schemeClr val="tx1"/>
                </a:solidFill>
                <a:latin typeface="+mn-lt"/>
                <a:ea typeface="+mn-ea"/>
                <a:cs typeface="+mn-cs"/>
              </a:rPr>
              <a:t>kohta </a:t>
            </a:r>
            <a:r>
              <a:rPr lang="et-EE" sz="1200" u="sng" kern="1200" dirty="0" smtClean="0">
                <a:solidFill>
                  <a:schemeClr val="tx1"/>
                </a:solidFill>
                <a:latin typeface="+mn-lt"/>
                <a:ea typeface="+mn-ea"/>
                <a:cs typeface="+mn-cs"/>
              </a:rPr>
              <a:t>vähemalt neli nädalat</a:t>
            </a:r>
            <a:r>
              <a:rPr lang="et-EE" sz="1200" u="sng" kern="1200" baseline="0" dirty="0" smtClean="0">
                <a:solidFill>
                  <a:schemeClr val="tx1"/>
                </a:solidFill>
                <a:latin typeface="+mn-lt"/>
                <a:ea typeface="+mn-ea"/>
                <a:cs typeface="+mn-cs"/>
              </a:rPr>
              <a:t> </a:t>
            </a:r>
            <a:r>
              <a:rPr lang="et-EE" sz="1200" u="sng" kern="1200" dirty="0" smtClean="0">
                <a:solidFill>
                  <a:schemeClr val="tx1"/>
                </a:solidFill>
                <a:latin typeface="+mn-lt"/>
                <a:ea typeface="+mn-ea"/>
                <a:cs typeface="+mn-cs"/>
              </a:rPr>
              <a:t>enne </a:t>
            </a:r>
            <a:r>
              <a:rPr lang="et-EE" sz="1200" kern="1200" dirty="0" smtClean="0">
                <a:solidFill>
                  <a:schemeClr val="tx1"/>
                </a:solidFill>
                <a:latin typeface="+mn-lt"/>
                <a:ea typeface="+mn-ea"/>
                <a:cs typeface="+mn-cs"/>
              </a:rPr>
              <a:t>projektitaotluste </a:t>
            </a:r>
            <a:r>
              <a:rPr lang="et-EE" sz="1200" u="sng" kern="1200" dirty="0" smtClean="0">
                <a:solidFill>
                  <a:schemeClr val="tx1"/>
                </a:solidFill>
                <a:latin typeface="+mn-lt"/>
                <a:ea typeface="+mn-ea"/>
                <a:cs typeface="+mn-cs"/>
              </a:rPr>
              <a:t>vastuvõtu tähtaja algust</a:t>
            </a:r>
            <a:r>
              <a:rPr lang="et-EE" sz="1200" kern="1200" dirty="0" smtClean="0">
                <a:solidFill>
                  <a:schemeClr val="tx1"/>
                </a:solidFill>
                <a:latin typeface="+mn-lt"/>
                <a:ea typeface="+mn-ea"/>
                <a:cs typeface="+mn-cs"/>
              </a:rPr>
              <a:t>;</a:t>
            </a:r>
          </a:p>
          <a:p>
            <a:endParaRPr lang="et-EE" sz="1200" kern="1200" dirty="0" smtClean="0">
              <a:solidFill>
                <a:schemeClr val="tx1"/>
              </a:solidFill>
              <a:latin typeface="+mn-lt"/>
              <a:ea typeface="+mn-ea"/>
              <a:cs typeface="+mn-cs"/>
            </a:endParaRPr>
          </a:p>
          <a:p>
            <a:r>
              <a:rPr lang="et-EE" sz="1200" kern="1200" dirty="0" smtClean="0">
                <a:solidFill>
                  <a:schemeClr val="tx1"/>
                </a:solidFill>
                <a:latin typeface="+mn-lt"/>
                <a:ea typeface="+mn-ea"/>
                <a:cs typeface="+mn-cs"/>
              </a:rPr>
              <a:t>3) </a:t>
            </a:r>
            <a:r>
              <a:rPr lang="et-EE" dirty="0" smtClean="0"/>
              <a:t>avalikustab tegevuspiirkonna elanikele oma </a:t>
            </a:r>
            <a:r>
              <a:rPr lang="et-EE" b="1" dirty="0" smtClean="0"/>
              <a:t>veebilehel</a:t>
            </a:r>
            <a:r>
              <a:rPr lang="et-EE" dirty="0" smtClean="0"/>
              <a:t> </a:t>
            </a:r>
            <a:r>
              <a:rPr lang="et-EE" b="1" dirty="0" smtClean="0"/>
              <a:t>neli nädalat enne </a:t>
            </a:r>
            <a:r>
              <a:rPr lang="et-EE" dirty="0" smtClean="0"/>
              <a:t>projektitaotluste </a:t>
            </a:r>
            <a:r>
              <a:rPr lang="et-EE" b="1" dirty="0" smtClean="0"/>
              <a:t>vastuvõtu algust </a:t>
            </a:r>
            <a:r>
              <a:rPr lang="et-EE" dirty="0" smtClean="0"/>
              <a:t>teabe strateegia meetme ning projektitaotluse </a:t>
            </a:r>
            <a:r>
              <a:rPr lang="et-EE" b="1" u="sng" dirty="0" smtClean="0"/>
              <a:t>hindamiskriteeriumite ja hindamise korra</a:t>
            </a:r>
            <a:r>
              <a:rPr lang="et-EE" dirty="0" smtClean="0"/>
              <a:t>, sh projektitaotluste paremusjärjestuse koostamise korra kohta, mille järgi hindab kohalik tegevusgrupp projektitaotlusi;</a:t>
            </a:r>
            <a:endParaRPr lang="et-EE" sz="1200" kern="1200" dirty="0" smtClean="0">
              <a:solidFill>
                <a:schemeClr val="tx1"/>
              </a:solidFill>
              <a:latin typeface="+mn-lt"/>
              <a:ea typeface="+mn-ea"/>
              <a:cs typeface="+mn-cs"/>
            </a:endParaRPr>
          </a:p>
          <a:p>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a:t>
            </a:fld>
            <a:endParaRPr lang="et-EE" dirty="0"/>
          </a:p>
        </p:txBody>
      </p:sp>
    </p:spTree>
    <p:extLst>
      <p:ext uri="{BB962C8B-B14F-4D97-AF65-F5344CB8AC3E}">
        <p14:creationId xmlns:p14="http://schemas.microsoft.com/office/powerpoint/2010/main" xmlns="" val="23234540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§36 taotlused läbi </a:t>
            </a:r>
            <a:r>
              <a:rPr lang="et-EE" dirty="0" err="1" smtClean="0"/>
              <a:t>e-pria</a:t>
            </a:r>
            <a:endParaRPr lang="et-EE" dirty="0" smtClean="0"/>
          </a:p>
          <a:p>
            <a:r>
              <a:rPr lang="et-EE" sz="1200" b="0" i="0" u="none" strike="noStrike" kern="1200" baseline="0" dirty="0" smtClean="0">
                <a:solidFill>
                  <a:schemeClr val="tx1"/>
                </a:solidFill>
                <a:latin typeface="+mn-lt"/>
                <a:ea typeface="+mn-ea"/>
                <a:cs typeface="+mn-cs"/>
              </a:rPr>
              <a:t>Üksnes elektroonilise taotluste esitamine nähakse ette </a:t>
            </a:r>
            <a:r>
              <a:rPr lang="fi-FI" sz="1200" b="0" i="0" u="none" strike="noStrike" kern="1200" baseline="0" dirty="0" smtClean="0">
                <a:solidFill>
                  <a:schemeClr val="tx1"/>
                </a:solidFill>
                <a:latin typeface="+mn-lt"/>
                <a:ea typeface="+mn-ea"/>
                <a:cs typeface="+mn-cs"/>
              </a:rPr>
              <a:t>ELÜPSi § 7 lõike 2 alusel</a:t>
            </a:r>
            <a:endParaRPr lang="et-EE" sz="1200" b="0" i="0" u="none" strike="noStrike" kern="1200" baseline="0" dirty="0" smtClean="0">
              <a:solidFill>
                <a:schemeClr val="tx1"/>
              </a:solidFill>
              <a:latin typeface="+mn-lt"/>
              <a:ea typeface="+mn-ea"/>
              <a:cs typeface="+mn-cs"/>
            </a:endParaRPr>
          </a:p>
          <a:p>
            <a:endParaRPr lang="et-EE" dirty="0" smtClean="0"/>
          </a:p>
          <a:p>
            <a:r>
              <a:rPr lang="et-EE" dirty="0" smtClean="0"/>
              <a:t>§</a:t>
            </a:r>
            <a:r>
              <a:rPr lang="et-EE" baseline="0" dirty="0" smtClean="0"/>
              <a:t> 39 hindamine KTGs</a:t>
            </a:r>
          </a:p>
          <a:p>
            <a:r>
              <a:rPr lang="et-EE" sz="1200" b="0" i="0" u="none" strike="noStrike" kern="1200" baseline="0" dirty="0" smtClean="0">
                <a:solidFill>
                  <a:schemeClr val="tx1"/>
                </a:solidFill>
                <a:latin typeface="+mn-lt"/>
                <a:ea typeface="+mn-ea"/>
                <a:cs typeface="+mn-cs"/>
              </a:rPr>
              <a:t>(4) KTG võib jätta projektitaotluse hindamata, kui projektitaotlus ei vasta strateegias või rakenduskavas esitatud nõuetele või kui projektitoetuse taotleja ei ole esitanud § 37 lõigete 1–4 alusel nõutavaid andmeid või dokumente määratud tähtaja jooksul. KTG edastab hindamata jäetud projektitaotluse PRIAle koos märkusega hindamata jätmise kohta.</a:t>
            </a:r>
          </a:p>
          <a:p>
            <a:endParaRPr lang="et-EE" baseline="0" dirty="0" smtClean="0"/>
          </a:p>
          <a:p>
            <a:r>
              <a:rPr lang="et-EE" sz="1200" b="0" i="0" u="none" strike="noStrike" kern="1200" baseline="0" dirty="0" smtClean="0">
                <a:solidFill>
                  <a:schemeClr val="tx1"/>
                </a:solidFill>
                <a:latin typeface="+mn-lt"/>
                <a:ea typeface="+mn-ea"/>
                <a:cs typeface="+mn-cs"/>
              </a:rPr>
              <a:t>Kohaliku tegevusgrupi töörühm jätab hindamata projektitaotluse, mille on esitanud</a:t>
            </a:r>
          </a:p>
          <a:p>
            <a:r>
              <a:rPr lang="et-EE" sz="1200" b="0" i="0" u="none" strike="noStrike" kern="1200" baseline="0" dirty="0" smtClean="0">
                <a:solidFill>
                  <a:schemeClr val="tx1"/>
                </a:solidFill>
                <a:latin typeface="+mn-lt"/>
                <a:ea typeface="+mn-ea"/>
                <a:cs typeface="+mn-cs"/>
              </a:rPr>
              <a:t>kohalik tegevusgrupp. </a:t>
            </a:r>
            <a:r>
              <a:rPr lang="et-EE" dirty="0" smtClean="0"/>
              <a:t>§40 nõuetele vastavuse kontroll</a:t>
            </a:r>
          </a:p>
          <a:p>
            <a:endParaRPr lang="et-EE" dirty="0" smtClean="0"/>
          </a:p>
          <a:p>
            <a:r>
              <a:rPr lang="et-EE" sz="1200" b="0" i="0" u="none" strike="noStrike" kern="1200" baseline="0" dirty="0" smtClean="0">
                <a:solidFill>
                  <a:schemeClr val="tx1"/>
                </a:solidFill>
                <a:latin typeface="+mn-lt"/>
                <a:ea typeface="+mn-ea"/>
                <a:cs typeface="+mn-cs"/>
              </a:rPr>
              <a:t>PRIA teavitab oma veebilehel ja Ametlikes Teadaannetes projektitaotluste esitamise tähtaja.</a:t>
            </a:r>
          </a:p>
          <a:p>
            <a:r>
              <a:rPr lang="et-EE" sz="1200" b="0" i="0" u="none" strike="noStrike" kern="1200" baseline="0" dirty="0" smtClean="0">
                <a:solidFill>
                  <a:schemeClr val="tx1"/>
                </a:solidFill>
                <a:latin typeface="+mn-lt"/>
                <a:ea typeface="+mn-ea"/>
                <a:cs typeface="+mn-cs"/>
              </a:rPr>
              <a:t>Kui projektitoetuse taotleja annab avaldusel oma nõusoleku, siis võib PRIA vastavalt ELÜPSi § 10 lõikele 2 saata projektitaotluse rahuldamise või rahuldamata jätmise otsuse projektitoetuse taotlejale elektrooniliselt. </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53</a:t>
            </a:fld>
            <a:endParaRPr lang="et-EE" dirty="0"/>
          </a:p>
        </p:txBody>
      </p:sp>
    </p:spTree>
    <p:extLst>
      <p:ext uri="{BB962C8B-B14F-4D97-AF65-F5344CB8AC3E}">
        <p14:creationId xmlns:p14="http://schemas.microsoft.com/office/powerpoint/2010/main" xmlns="" val="3018858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§42 lg4 Kui investeeringuobjekt ostetakse liisingulepingu alusel, viib projektitoetuse saaja tegevuse ellu ja esitab selle tegemist tõendavad dokumendid kalendriaastas kuni neljas osas ühe taotluse kohta kuni viie aasta jooksul arvates PRIA poolt projektitaotluse rahuldamise </a:t>
            </a:r>
            <a:r>
              <a:rPr lang="fi-FI" sz="1200" b="0" i="0" u="none" strike="noStrike" kern="1200" baseline="0" dirty="0" smtClean="0">
                <a:solidFill>
                  <a:schemeClr val="tx1"/>
                </a:solidFill>
                <a:latin typeface="+mn-lt"/>
                <a:ea typeface="+mn-ea"/>
                <a:cs typeface="+mn-cs"/>
              </a:rPr>
              <a:t>otsuse tegemisest, kuid hiljemalt 30. juunil 2023.</a:t>
            </a:r>
            <a:r>
              <a:rPr lang="et-EE" sz="1200" b="0" i="0" u="none" strike="noStrike" kern="1200" baseline="0" dirty="0" smtClean="0">
                <a:solidFill>
                  <a:schemeClr val="tx1"/>
                </a:solidFill>
                <a:latin typeface="+mn-lt"/>
                <a:ea typeface="+mn-ea"/>
                <a:cs typeface="+mn-cs"/>
              </a:rPr>
              <a:t> </a:t>
            </a:r>
          </a:p>
          <a:p>
            <a:endParaRPr lang="et-EE" sz="1200" b="0" i="0" u="none" strike="noStrike" kern="1200" baseline="0" dirty="0" smtClean="0">
              <a:solidFill>
                <a:schemeClr val="tx1"/>
              </a:solidFill>
              <a:latin typeface="+mn-lt"/>
              <a:ea typeface="+mn-ea"/>
              <a:cs typeface="+mn-cs"/>
            </a:endParaRPr>
          </a:p>
          <a:p>
            <a:r>
              <a:rPr lang="et-EE" dirty="0" smtClean="0"/>
              <a:t>ELÜPS §80 Maaelu arengu toetuse taotluse rahuldamise otsus tunnistatakse kehtetuks, kui esineb vähemalt üks järgmistest asjaoludest:</a:t>
            </a:r>
            <a:br>
              <a:rPr lang="et-EE" dirty="0" smtClean="0"/>
            </a:br>
            <a:r>
              <a:rPr lang="et-EE" dirty="0" smtClean="0"/>
              <a:t> 1) ilmneb asjaolu, mille puhul taotlust ei oleks rahuldatud;</a:t>
            </a:r>
            <a:br>
              <a:rPr lang="et-EE" dirty="0" smtClean="0"/>
            </a:br>
            <a:r>
              <a:rPr lang="et-EE" dirty="0" smtClean="0"/>
              <a:t> 2) toetuse saaja ei ole tegevust ettenähtud tähtaja jooksul ellu viinud;</a:t>
            </a:r>
            <a:br>
              <a:rPr lang="et-EE" dirty="0" smtClean="0"/>
            </a:br>
            <a:r>
              <a:rPr lang="et-EE" dirty="0" smtClean="0"/>
              <a:t> 3) tegevust ei ole võimalik tegevuse elluviimise tähtaja jooksul ellu viia;</a:t>
            </a:r>
            <a:br>
              <a:rPr lang="et-EE" dirty="0" smtClean="0"/>
            </a:br>
            <a:r>
              <a:rPr lang="et-EE" dirty="0" smtClean="0"/>
              <a:t> 4) toetuse saaja ei täida Euroopa Liidu õigusaktides või käesolevas seaduses või selle alusel kehtestatud õigusaktides sätestatud kohustusi;</a:t>
            </a:r>
            <a:br>
              <a:rPr lang="et-EE" dirty="0" smtClean="0"/>
            </a:br>
            <a:r>
              <a:rPr lang="et-EE" dirty="0" smtClean="0"/>
              <a:t> 5) toetuse saaja esitab avalduse taotluse rahuldamise otsuse kehtetuks tunnistamiseks.</a:t>
            </a:r>
          </a:p>
          <a:p>
            <a:endParaRPr lang="et-EE" dirty="0" smtClean="0"/>
          </a:p>
          <a:p>
            <a:r>
              <a:rPr lang="et-EE" dirty="0" smtClean="0"/>
              <a:t>Toetuse saaja</a:t>
            </a:r>
            <a:r>
              <a:rPr lang="et-EE" baseline="0" dirty="0" smtClean="0"/>
              <a:t> on kohustatud investeeringu sihtotstarbeliselt kasutusse võtma 2a jooksul, kuid hiljemalt 30.06.2023.</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54</a:t>
            </a:fld>
            <a:endParaRPr lang="et-EE" dirty="0"/>
          </a:p>
        </p:txBody>
      </p:sp>
    </p:spTree>
    <p:extLst>
      <p:ext uri="{BB962C8B-B14F-4D97-AF65-F5344CB8AC3E}">
        <p14:creationId xmlns:p14="http://schemas.microsoft.com/office/powerpoint/2010/main" xmlns="" val="8687006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kern="1200" baseline="0" dirty="0" smtClean="0">
                <a:solidFill>
                  <a:schemeClr val="tx1"/>
                </a:solidFill>
                <a:latin typeface="+mn-lt"/>
                <a:ea typeface="+mn-ea"/>
                <a:cs typeface="+mn-cs"/>
              </a:rPr>
              <a:t>§42 Toetuse saajal ei tohi olla maksuvõlga, pankroti ega likvideerimismenetlust.</a:t>
            </a:r>
          </a:p>
          <a:p>
            <a:r>
              <a:rPr lang="fi-FI" sz="1200" b="1" kern="1200" baseline="0" dirty="0" smtClean="0">
                <a:solidFill>
                  <a:schemeClr val="tx1"/>
                </a:solidFill>
                <a:latin typeface="+mn-lt"/>
                <a:ea typeface="+mn-ea"/>
                <a:cs typeface="+mn-cs"/>
              </a:rPr>
              <a:t>§ 44. Projektitoetuse maksmine ja projektitoetuse maksmisest keeldumine</a:t>
            </a:r>
          </a:p>
          <a:p>
            <a:r>
              <a:rPr lang="et-EE" sz="1200" kern="1200" baseline="0" dirty="0" smtClean="0">
                <a:solidFill>
                  <a:schemeClr val="tx1"/>
                </a:solidFill>
                <a:latin typeface="+mn-lt"/>
                <a:ea typeface="+mn-ea"/>
                <a:cs typeface="+mn-cs"/>
              </a:rPr>
              <a:t>(1) Projektitoetus makstakse välja üksnes abikõlblike kulude hüvitamiseks ja üksnes siis, kui </a:t>
            </a:r>
            <a:r>
              <a:rPr lang="fi-FI" sz="1200" kern="1200" baseline="0" dirty="0" smtClean="0">
                <a:solidFill>
                  <a:schemeClr val="tx1"/>
                </a:solidFill>
                <a:latin typeface="+mn-lt"/>
                <a:ea typeface="+mn-ea"/>
                <a:cs typeface="+mn-cs"/>
              </a:rPr>
              <a:t>projektitoetuse saaja on tegevused nõuetekohaselt ellu viinud.</a:t>
            </a:r>
          </a:p>
          <a:p>
            <a:r>
              <a:rPr lang="et-EE" sz="1200" kern="1200" baseline="0" dirty="0" smtClean="0">
                <a:solidFill>
                  <a:schemeClr val="tx1"/>
                </a:solidFill>
                <a:latin typeface="+mn-lt"/>
                <a:ea typeface="+mn-ea"/>
                <a:cs typeface="+mn-cs"/>
              </a:rPr>
              <a:t>(2) PRIA teeb projektitoetuse saaja esitatud maksetaotluse alusel projektitoetuse maksmise otsuse sellise aja jooksul, et toetusraha oleks võimalik kanda projektitoetuse saaja arvelduskontole kolme kuu jooksul arvates §-s 43 nimetatud nõuetekohaste dokumentide saamisest.</a:t>
            </a:r>
          </a:p>
          <a:p>
            <a:r>
              <a:rPr lang="et-EE" sz="1200" kern="1200" baseline="0" dirty="0" smtClean="0">
                <a:solidFill>
                  <a:schemeClr val="tx1"/>
                </a:solidFill>
                <a:latin typeface="+mn-lt"/>
                <a:ea typeface="+mn-ea"/>
                <a:cs typeface="+mn-cs"/>
              </a:rPr>
              <a:t>(3) PRIA teeb projektitoetuse maksmisest keeldumise otsuse Euroopa Liidu ühise</a:t>
            </a:r>
          </a:p>
          <a:p>
            <a:r>
              <a:rPr lang="et-EE" sz="1200" kern="1200" baseline="0" dirty="0" smtClean="0">
                <a:solidFill>
                  <a:schemeClr val="tx1"/>
                </a:solidFill>
                <a:latin typeface="+mn-lt"/>
                <a:ea typeface="+mn-ea"/>
                <a:cs typeface="+mn-cs"/>
              </a:rPr>
              <a:t>põllumajanduspoliitika rakendamise seaduse § 81 lõikes 3 sätestatud juhtudel 25 tööpäeva jooksul arvates projektitoetuse maksmisest keeldumise aluseks olevast asjaolust teadasaamisest.</a:t>
            </a:r>
          </a:p>
          <a:p>
            <a:r>
              <a:rPr lang="et-EE" sz="1200" kern="1200" baseline="0" dirty="0" smtClean="0">
                <a:solidFill>
                  <a:schemeClr val="tx1"/>
                </a:solidFill>
                <a:latin typeface="+mn-lt"/>
                <a:ea typeface="+mn-ea"/>
                <a:cs typeface="+mn-cs"/>
              </a:rPr>
              <a:t>(4) Projektitoetuse maksmisest keeldumise otsuse korral tunnistab PRIA projektitaotluse </a:t>
            </a:r>
            <a:r>
              <a:rPr lang="fi-FI" sz="1200" kern="1200" baseline="0" dirty="0" smtClean="0">
                <a:solidFill>
                  <a:schemeClr val="tx1"/>
                </a:solidFill>
                <a:latin typeface="+mn-lt"/>
                <a:ea typeface="+mn-ea"/>
                <a:cs typeface="+mn-cs"/>
              </a:rPr>
              <a:t>rahuldamise otsuse täielikult või osaliselt kehtetuks.</a:t>
            </a:r>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55</a:t>
            </a:fld>
            <a:endParaRPr lang="et-EE" dirty="0"/>
          </a:p>
        </p:txBody>
      </p:sp>
    </p:spTree>
    <p:extLst>
      <p:ext uri="{BB962C8B-B14F-4D97-AF65-F5344CB8AC3E}">
        <p14:creationId xmlns:p14="http://schemas.microsoft.com/office/powerpoint/2010/main" xmlns="" val="333659110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b="0" dirty="0" smtClean="0"/>
              <a:t>Euroopa Liidu ühise põllumajanduspoliitika rakendamise seadus (ELÜPS)</a:t>
            </a:r>
          </a:p>
          <a:p>
            <a:r>
              <a:rPr lang="et-EE" dirty="0" smtClean="0"/>
              <a:t>https://www.riigiteataja.ee/akt/104122014003?leiaKehtiv</a:t>
            </a:r>
          </a:p>
          <a:p>
            <a:endParaRPr lang="et-EE" dirty="0" smtClean="0"/>
          </a:p>
          <a:p>
            <a:r>
              <a:rPr lang="et-EE" dirty="0" smtClean="0"/>
              <a:t>LEADER-määrus:</a:t>
            </a:r>
          </a:p>
          <a:p>
            <a:r>
              <a:rPr lang="fi-FI" sz="1200" b="1" kern="1200" baseline="0" dirty="0" smtClean="0">
                <a:solidFill>
                  <a:schemeClr val="tx1"/>
                </a:solidFill>
                <a:latin typeface="+mn-lt"/>
                <a:ea typeface="+mn-ea"/>
                <a:cs typeface="+mn-cs"/>
              </a:rPr>
              <a:t>§ 45. Projektitoetuse väljamaksmine enne kulutuste tegemist</a:t>
            </a:r>
          </a:p>
          <a:p>
            <a:r>
              <a:rPr lang="et-EE" sz="1200" kern="1200" baseline="0" dirty="0" smtClean="0">
                <a:solidFill>
                  <a:schemeClr val="tx1"/>
                </a:solidFill>
                <a:latin typeface="+mn-lt"/>
                <a:ea typeface="+mn-ea"/>
                <a:cs typeface="+mn-cs"/>
              </a:rPr>
              <a:t>31</a:t>
            </a:r>
          </a:p>
          <a:p>
            <a:r>
              <a:rPr lang="et-EE" sz="1200" kern="1200" baseline="0" dirty="0" smtClean="0">
                <a:solidFill>
                  <a:schemeClr val="tx1"/>
                </a:solidFill>
                <a:latin typeface="+mn-lt"/>
                <a:ea typeface="+mn-ea"/>
                <a:cs typeface="+mn-cs"/>
              </a:rPr>
              <a:t>(1) Projektitoetuse võib Euroopa Liidu ühise põllumajanduspoliitika rakendamise seaduse </a:t>
            </a:r>
            <a:r>
              <a:rPr lang="sv-SE" sz="1200" kern="1200" baseline="0" dirty="0" smtClean="0">
                <a:solidFill>
                  <a:schemeClr val="tx1"/>
                </a:solidFill>
                <a:latin typeface="+mn-lt"/>
                <a:ea typeface="+mn-ea"/>
                <a:cs typeface="+mn-cs"/>
              </a:rPr>
              <a:t>§ 82 lõike 1 punkti 2 kohaselt riigieelarvelistest vahenditest maksta välja pärast</a:t>
            </a:r>
            <a:r>
              <a:rPr lang="et-EE" sz="1200" kern="1200" baseline="0" dirty="0" smtClean="0">
                <a:solidFill>
                  <a:schemeClr val="tx1"/>
                </a:solidFill>
                <a:latin typeface="+mn-lt"/>
                <a:ea typeface="+mn-ea"/>
                <a:cs typeface="+mn-cs"/>
              </a:rPr>
              <a:t> projektitaotluse rahuldamise otsuse tegemist enne töö, teenuse või vara soetamise eest tasumist tagatist nõudmata, kui töö või teenus on lõpetatud või vara on üle antud ning </a:t>
            </a:r>
            <a:r>
              <a:rPr lang="fi-FI" sz="1200" kern="1200" baseline="0" dirty="0" smtClean="0">
                <a:solidFill>
                  <a:schemeClr val="tx1"/>
                </a:solidFill>
                <a:latin typeface="+mn-lt"/>
                <a:ea typeface="+mn-ea"/>
                <a:cs typeface="+mn-cs"/>
              </a:rPr>
              <a:t>projektitoetuse saaja on selle vastu võtnud ja selle eest tasunud vähemalt omafinantseeringuga</a:t>
            </a:r>
            <a:r>
              <a:rPr lang="et-EE" sz="1200" kern="1200" baseline="0" dirty="0" smtClean="0">
                <a:solidFill>
                  <a:schemeClr val="tx1"/>
                </a:solidFill>
                <a:latin typeface="+mn-lt"/>
                <a:ea typeface="+mn-ea"/>
                <a:cs typeface="+mn-cs"/>
              </a:rPr>
              <a:t> </a:t>
            </a:r>
            <a:r>
              <a:rPr lang="fi-FI" sz="1200" kern="1200" baseline="0" dirty="0" smtClean="0">
                <a:solidFill>
                  <a:schemeClr val="tx1"/>
                </a:solidFill>
                <a:latin typeface="+mn-lt"/>
                <a:ea typeface="+mn-ea"/>
                <a:cs typeface="+mn-cs"/>
              </a:rPr>
              <a:t>võrdse summa ning kui projektitoetuse saaja on piisavalt usaldusväärne. </a:t>
            </a:r>
            <a:r>
              <a:rPr lang="fi-FI" sz="1200" b="1" kern="1200" baseline="0" dirty="0" smtClean="0">
                <a:solidFill>
                  <a:schemeClr val="tx1"/>
                </a:solidFill>
                <a:latin typeface="+mn-lt"/>
                <a:ea typeface="+mn-ea"/>
                <a:cs typeface="+mn-cs"/>
              </a:rPr>
              <a:t>Nimetatud</a:t>
            </a:r>
            <a:r>
              <a:rPr lang="et-EE" sz="1200" b="1" kern="1200" baseline="0" dirty="0" smtClean="0">
                <a:solidFill>
                  <a:schemeClr val="tx1"/>
                </a:solidFill>
                <a:latin typeface="+mn-lt"/>
                <a:ea typeface="+mn-ea"/>
                <a:cs typeface="+mn-cs"/>
              </a:rPr>
              <a:t> </a:t>
            </a:r>
            <a:r>
              <a:rPr lang="fi-FI" sz="1200" b="1" kern="1200" baseline="0" dirty="0" smtClean="0">
                <a:solidFill>
                  <a:schemeClr val="tx1"/>
                </a:solidFill>
                <a:latin typeface="+mn-lt"/>
                <a:ea typeface="+mn-ea"/>
                <a:cs typeface="+mn-cs"/>
              </a:rPr>
              <a:t>rahastamisviisi ei kohaldata liisingulepingu alusel ostetava vara puhul</a:t>
            </a:r>
            <a:r>
              <a:rPr lang="fi-FI" sz="1200" kern="1200" baseline="0" dirty="0" smtClean="0">
                <a:solidFill>
                  <a:schemeClr val="tx1"/>
                </a:solidFill>
                <a:latin typeface="+mn-lt"/>
                <a:ea typeface="+mn-ea"/>
                <a:cs typeface="+mn-cs"/>
              </a:rPr>
              <a:t>.</a:t>
            </a:r>
            <a:endParaRPr lang="et-EE" sz="1200" kern="1200" baseline="0" dirty="0" smtClean="0">
              <a:solidFill>
                <a:schemeClr val="tx1"/>
              </a:solidFill>
              <a:latin typeface="+mn-lt"/>
              <a:ea typeface="+mn-ea"/>
              <a:cs typeface="+mn-cs"/>
            </a:endParaRPr>
          </a:p>
          <a:p>
            <a:r>
              <a:rPr lang="et-EE" sz="1200" kern="1200" baseline="0" dirty="0" smtClean="0">
                <a:solidFill>
                  <a:schemeClr val="tx1"/>
                </a:solidFill>
                <a:latin typeface="+mn-lt"/>
                <a:ea typeface="+mn-ea"/>
                <a:cs typeface="+mn-cs"/>
              </a:rPr>
              <a:t>(2) Lõike 1 kohaselt projektitoetuse väljamaksmist sooviv projektitoetuse saaja esitab pärast investeeringu täielikku või osadena tegemist PRIAle kohaliku tegevusgrupi kaudu elektrooniliselt PRIA e-keskkonna kaudu § 43 lõikes 2 nimetatud maksetaotluse koos § 43 lõikes 1 nimetatud dokumentidega.</a:t>
            </a:r>
          </a:p>
          <a:p>
            <a:r>
              <a:rPr lang="et-EE" sz="1200" kern="1200" baseline="0" dirty="0" smtClean="0">
                <a:solidFill>
                  <a:schemeClr val="tx1"/>
                </a:solidFill>
                <a:latin typeface="+mn-lt"/>
                <a:ea typeface="+mn-ea"/>
                <a:cs typeface="+mn-cs"/>
              </a:rPr>
              <a:t>(3) PRIA teeb projektitoetuse maksmise otsuse sellise aja jooksul, et nimetatud otsuse alusel </a:t>
            </a:r>
            <a:r>
              <a:rPr lang="fi-FI" sz="1200" kern="1200" baseline="0" dirty="0" smtClean="0">
                <a:solidFill>
                  <a:schemeClr val="tx1"/>
                </a:solidFill>
                <a:latin typeface="+mn-lt"/>
                <a:ea typeface="+mn-ea"/>
                <a:cs typeface="+mn-cs"/>
              </a:rPr>
              <a:t>makstav raha oleks võimalik kanda projektitoetuse saaja arvelduskontole kolme kuu jooksul</a:t>
            </a:r>
            <a:r>
              <a:rPr lang="et-EE" sz="1200" kern="1200" baseline="0" dirty="0" smtClean="0">
                <a:solidFill>
                  <a:schemeClr val="tx1"/>
                </a:solidFill>
                <a:latin typeface="+mn-lt"/>
                <a:ea typeface="+mn-ea"/>
                <a:cs typeface="+mn-cs"/>
              </a:rPr>
              <a:t> arvates §-s 43 nimetatud nõuetekohaste dokumentide saamisest, arvestades seejuures projektitoetuse saaja usaldusväärsust.</a:t>
            </a:r>
          </a:p>
          <a:p>
            <a:r>
              <a:rPr lang="et-EE" sz="1200" kern="1200" baseline="0" dirty="0" smtClean="0">
                <a:solidFill>
                  <a:schemeClr val="tx1"/>
                </a:solidFill>
                <a:latin typeface="+mn-lt"/>
                <a:ea typeface="+mn-ea"/>
                <a:cs typeface="+mn-cs"/>
              </a:rPr>
              <a:t>(4) Elluviidud tegevuse või tehtud investeeringu abikõlblike kulude eest on tasutud ning selle </a:t>
            </a:r>
            <a:r>
              <a:rPr lang="fi-FI" sz="1200" kern="1200" baseline="0" dirty="0" smtClean="0">
                <a:solidFill>
                  <a:schemeClr val="tx1"/>
                </a:solidFill>
                <a:latin typeface="+mn-lt"/>
                <a:ea typeface="+mn-ea"/>
                <a:cs typeface="+mn-cs"/>
              </a:rPr>
              <a:t>kohta on PRIAle esitatud § 43 lõikes 2 nimetatud maksetaotlus koos § 43 lõike 1 punktis 1</a:t>
            </a:r>
            <a:r>
              <a:rPr lang="et-EE" sz="1200" kern="1200" baseline="0" dirty="0" smtClean="0">
                <a:solidFill>
                  <a:schemeClr val="tx1"/>
                </a:solidFill>
                <a:latin typeface="+mn-lt"/>
                <a:ea typeface="+mn-ea"/>
                <a:cs typeface="+mn-cs"/>
              </a:rPr>
              <a:t> nimetatud dokumentidega </a:t>
            </a:r>
            <a:r>
              <a:rPr lang="et-EE" sz="1200" b="1" kern="1200" baseline="0" dirty="0" smtClean="0">
                <a:solidFill>
                  <a:schemeClr val="tx1"/>
                </a:solidFill>
                <a:latin typeface="+mn-lt"/>
                <a:ea typeface="+mn-ea"/>
                <a:cs typeface="+mn-cs"/>
              </a:rPr>
              <a:t>7 tööpäeva </a:t>
            </a:r>
            <a:r>
              <a:rPr lang="et-EE" sz="1200" kern="1200" baseline="0" dirty="0" smtClean="0">
                <a:solidFill>
                  <a:schemeClr val="tx1"/>
                </a:solidFill>
                <a:latin typeface="+mn-lt"/>
                <a:ea typeface="+mn-ea"/>
                <a:cs typeface="+mn-cs"/>
              </a:rPr>
              <a:t>jooksul arvates projektitoetuse maksmise otsuse alusel makstud raha laekumisest.</a:t>
            </a:r>
          </a:p>
          <a:p>
            <a:r>
              <a:rPr lang="et-EE" sz="1200" kern="1200" baseline="0" dirty="0" smtClean="0">
                <a:solidFill>
                  <a:schemeClr val="tx1"/>
                </a:solidFill>
                <a:latin typeface="+mn-lt"/>
                <a:ea typeface="+mn-ea"/>
                <a:cs typeface="+mn-cs"/>
              </a:rPr>
              <a:t>(5) PRIA teeb projektitoetuse maksmise otsuse 25 tööpäeva jooksul arvates §-s 43 nimetatud nõuetekohaste dokumentide saamisest.</a:t>
            </a:r>
            <a:endParaRPr lang="et-EE" dirty="0" smtClean="0"/>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56</a:t>
            </a:fld>
            <a:endParaRPr lang="et-EE" dirty="0"/>
          </a:p>
        </p:txBody>
      </p:sp>
    </p:spTree>
    <p:extLst>
      <p:ext uri="{BB962C8B-B14F-4D97-AF65-F5344CB8AC3E}">
        <p14:creationId xmlns:p14="http://schemas.microsoft.com/office/powerpoint/2010/main" xmlns="" val="276897179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Teavitamisega seotud kulud kaetakse toetusest vastavalt toetuse osakaalule abikõlblikest kuludest. </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Veebilehel teabe avaldamise nõue tuleneb komisjoni rakendusmääruse (EL) nr 808/2014 III lisa 1. osa punktist 2.2.a, mis kohaldub, kui toetuse saajal on toetatava objekti või tegevusega seotud veebileht olemas. Eraldi kodulehe loomise kohustust ei ole. </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Toetuse saaja teavitab avalikkust, et asjakohane toetatav objekt või tegevus on viidud ellu või viiakse ellu EAFRD-st saadud toetuse abil.</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Logo ja embleemi kasutatakse üksnes objektil, mis on toetuse abil rahastatud või mis on seotud toetuse andmisest või kasutamisest teavitamisega. </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Logo ja embleem paigaldatakse pärast objekti ostmist, kasutusse saamist või ehitus- või muu tegevusega alustamist. </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Tegevuse puhul tähistab toetuse saaja logo ja embleemiga tegevuse toimumise koha selle toimumise ajavahemikuks ja tegevuse kohta käiva teavitusmaterjali vastavalt selle valmimisele.</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Logo tuleb kasutada ka trükisel, reklaam- ja teavitusmaterjalil, sh digitaalsel kujul, näiteks veebilehel, artiklis, meenel, tunnistusel, registreerimislehel, üritusel, masinal, seadmel, kui need on suunatud avalikkusele, lõppsaajale või toetusega seotud tegevuse või objekti sihtgrupile. Iga eset ja dokumenti ei tule märgistada logoga, kui see on kasutusel vaid organisatsioonisiseselt – sellisel juhul piisab plakati või stendi kasutamisest organisatsiooni avalikus ruumis. Samuti ei pea kasutama logo igasugusel toetatava tegevusega seotud dokumendil, näiteks ostu- või teenuslepingul või töölepingul.</a:t>
            </a: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Meenele ja väiksemale töövahendile, millel arengukava logo ei ole võimalik loetavas suuruses esitada, tuleb paigutada embleem. </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b="1" kern="1200" dirty="0" smtClean="0">
                <a:solidFill>
                  <a:schemeClr val="tx1"/>
                </a:solidFill>
                <a:effectLst/>
                <a:latin typeface="+mn-lt"/>
                <a:ea typeface="+mn-ea"/>
                <a:cs typeface="+mn-cs"/>
              </a:rPr>
              <a:t>Eesti LEADERi logo koos Euroopa Liidu embleemi ning Euroopa Liidu LEADERi logoga</a:t>
            </a:r>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Kohaliku tegevusgrupi toetuse ja LEADER-projektitoetuse raames toetatava objekti või tegevuse puhul kasutatakse nende tähistamiseks Eesti LEADERi logo koos embleemiga ning Euroopa Liidu LEADERi logo</a:t>
            </a:r>
          </a:p>
          <a:p>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57</a:t>
            </a:fld>
            <a:endParaRPr lang="et-EE" dirty="0"/>
          </a:p>
        </p:txBody>
      </p:sp>
    </p:spTree>
    <p:extLst>
      <p:ext uri="{BB962C8B-B14F-4D97-AF65-F5344CB8AC3E}">
        <p14:creationId xmlns:p14="http://schemas.microsoft.com/office/powerpoint/2010/main" xmlns="" val="197209318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Vähese tähtsusega abi – igal</a:t>
            </a:r>
            <a:r>
              <a:rPr lang="et-EE" baseline="0" dirty="0" smtClean="0"/>
              <a:t> juhul märgitakse, kuna tegemist on ettevõtluse arendamisega.</a:t>
            </a:r>
          </a:p>
          <a:p>
            <a:r>
              <a:rPr lang="et-EE" sz="1200" b="0" i="0" u="none" strike="noStrike" kern="1200" baseline="0" dirty="0" smtClean="0">
                <a:solidFill>
                  <a:schemeClr val="tx1"/>
                </a:solidFill>
                <a:latin typeface="+mn-lt"/>
                <a:ea typeface="+mn-ea"/>
                <a:cs typeface="+mn-cs"/>
              </a:rPr>
              <a:t>Neid andmeid on vaja selleks, et </a:t>
            </a:r>
            <a:r>
              <a:rPr lang="fi-FI" sz="1200" b="0" i="0" u="none" strike="noStrike" kern="1200" baseline="0" dirty="0" smtClean="0">
                <a:solidFill>
                  <a:schemeClr val="tx1"/>
                </a:solidFill>
                <a:latin typeface="+mn-lt"/>
                <a:ea typeface="+mn-ea"/>
                <a:cs typeface="+mn-cs"/>
              </a:rPr>
              <a:t>kontrollida vähese tähustusega abi piirmäära, kui üritus on käsitatav vähese tähtsusega abina ja</a:t>
            </a:r>
          </a:p>
          <a:p>
            <a:r>
              <a:rPr lang="et-EE" sz="1200" b="0" i="0" u="none" strike="noStrike" kern="1200" baseline="0" dirty="0" smtClean="0">
                <a:solidFill>
                  <a:schemeClr val="tx1"/>
                </a:solidFill>
                <a:latin typeface="+mn-lt"/>
                <a:ea typeface="+mn-ea"/>
                <a:cs typeface="+mn-cs"/>
              </a:rPr>
              <a:t>selleks et arvestada nõudega, mille kohaselt võivad teadmussiirde projektide kasusaajateks olla põllumajandus-, toiduainetööstus- ja metsandussektoris hõivatud isikud, maa valdajad ja muud  ettevõtjad, kes tegutsevad maapiirkondades VKEdena.</a:t>
            </a:r>
            <a:endParaRPr lang="et-EE" b="0"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58</a:t>
            </a:fld>
            <a:endParaRPr lang="et-EE" dirty="0"/>
          </a:p>
        </p:txBody>
      </p:sp>
    </p:spTree>
    <p:extLst>
      <p:ext uri="{BB962C8B-B14F-4D97-AF65-F5344CB8AC3E}">
        <p14:creationId xmlns:p14="http://schemas.microsoft.com/office/powerpoint/2010/main" xmlns="" val="139035192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smtClean="0"/>
          </a:p>
          <a:p>
            <a:r>
              <a:rPr lang="et-EE" sz="1200" b="0" i="0" u="none" strike="noStrike" kern="1200" baseline="0" dirty="0" smtClean="0">
                <a:solidFill>
                  <a:schemeClr val="tx1"/>
                </a:solidFill>
                <a:latin typeface="+mn-lt"/>
                <a:ea typeface="+mn-ea"/>
                <a:cs typeface="+mn-cs"/>
              </a:rPr>
              <a:t>§ 41 Projektitaotluste rahuldamise või rahuldamata jätmise otsuste tegemisel peab PRIA muuhulgas kontrollima kohaliku tegevusgrupi §-s 9 nimetatud strateegia rakendamise eelarve kasutamist,</a:t>
            </a:r>
          </a:p>
          <a:p>
            <a:r>
              <a:rPr lang="et-EE" sz="1200" b="0" i="0" u="none" strike="noStrike" kern="1200" baseline="0" dirty="0" smtClean="0">
                <a:solidFill>
                  <a:schemeClr val="tx1"/>
                </a:solidFill>
                <a:latin typeface="+mn-lt"/>
                <a:ea typeface="+mn-ea"/>
                <a:cs typeface="+mn-cs"/>
              </a:rPr>
              <a:t>et taotletava projektitoetuse toetuse suurus ei ületaks kohaliku tegevusgrupi strateegia</a:t>
            </a:r>
          </a:p>
          <a:p>
            <a:r>
              <a:rPr lang="et-EE" sz="1200" b="0" i="0" u="none" strike="noStrike" kern="1200" baseline="0" dirty="0" smtClean="0">
                <a:solidFill>
                  <a:schemeClr val="tx1"/>
                </a:solidFill>
                <a:latin typeface="+mn-lt"/>
                <a:ea typeface="+mn-ea"/>
                <a:cs typeface="+mn-cs"/>
              </a:rPr>
              <a:t>rakendamise eelarvet.</a:t>
            </a:r>
            <a:endParaRPr lang="et-EE" dirty="0"/>
          </a:p>
        </p:txBody>
      </p:sp>
      <p:sp>
        <p:nvSpPr>
          <p:cNvPr id="4" name="Slide Number Placeholder 3"/>
          <p:cNvSpPr>
            <a:spLocks noGrp="1"/>
          </p:cNvSpPr>
          <p:nvPr>
            <p:ph type="sldNum" sz="quarter" idx="10"/>
          </p:nvPr>
        </p:nvSpPr>
        <p:spPr/>
        <p:txBody>
          <a:bodyPr/>
          <a:lstStyle/>
          <a:p>
            <a:fld id="{C36D9AD1-43BF-40C8-BFC7-88348E0F380F}" type="slidenum">
              <a:rPr lang="et-EE" smtClean="0"/>
              <a:pPr/>
              <a:t>59</a:t>
            </a:fld>
            <a:endParaRPr lang="et-EE"/>
          </a:p>
        </p:txBody>
      </p:sp>
    </p:spTree>
    <p:extLst>
      <p:ext uri="{BB962C8B-B14F-4D97-AF65-F5344CB8AC3E}">
        <p14:creationId xmlns:p14="http://schemas.microsoft.com/office/powerpoint/2010/main" xmlns="" val="658400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Maksuvõlga ei tohi olla üldse</a:t>
            </a:r>
          </a:p>
          <a:p>
            <a:r>
              <a:rPr lang="et-EE" sz="1200" kern="1200" dirty="0" smtClean="0">
                <a:solidFill>
                  <a:schemeClr val="tx1"/>
                </a:solidFill>
                <a:effectLst/>
                <a:latin typeface="+mn-lt"/>
                <a:ea typeface="+mn-ea"/>
                <a:cs typeface="+mn-cs"/>
              </a:rPr>
              <a:t>Komisjoni delegeeritud määrus 640/2014 artikkel 35</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6</a:t>
            </a:fld>
            <a:endParaRPr lang="et-EE" dirty="0"/>
          </a:p>
        </p:txBody>
      </p:sp>
    </p:spTree>
    <p:extLst>
      <p:ext uri="{BB962C8B-B14F-4D97-AF65-F5344CB8AC3E}">
        <p14:creationId xmlns:p14="http://schemas.microsoft.com/office/powerpoint/2010/main" xmlns="" val="3109583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dirty="0" smtClean="0"/>
              <a:t>kuni 90 % toetatava tegevuse või investeeringu abikõlblikest kuludest</a:t>
            </a:r>
            <a:r>
              <a:rPr lang="et-EE" sz="1200" baseline="0" dirty="0" smtClean="0"/>
              <a:t> (sh kaudsele kulule).</a:t>
            </a:r>
            <a:endParaRPr lang="et-EE"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dirty="0" smtClean="0"/>
          </a:p>
          <a:p>
            <a:r>
              <a:rPr lang="et-EE" sz="1200" b="0" i="0" u="sng" strike="noStrike" kern="1200" baseline="0" dirty="0" smtClean="0">
                <a:solidFill>
                  <a:schemeClr val="tx1"/>
                </a:solidFill>
                <a:latin typeface="+mn-lt"/>
                <a:ea typeface="+mn-ea"/>
                <a:cs typeface="+mn-cs"/>
              </a:rPr>
              <a:t>Ettevõtluse arendamiseks suunatud teadmussiirde projekti elluviimiseks antakse projektitoetust kuni 90% </a:t>
            </a:r>
            <a:r>
              <a:rPr lang="fi-FI" sz="1200" b="0" i="0" u="sng" strike="noStrike" kern="1200" baseline="0" dirty="0" smtClean="0">
                <a:solidFill>
                  <a:schemeClr val="tx1"/>
                </a:solidFill>
                <a:latin typeface="+mn-lt"/>
                <a:ea typeface="+mn-ea"/>
                <a:cs typeface="+mn-cs"/>
              </a:rPr>
              <a:t>sõltumata projektitoetuse saaja juuriidilisest vormist.</a:t>
            </a:r>
            <a:endParaRPr lang="et-EE" sz="1200" b="0" i="0" u="sng" strike="noStrike" kern="1200" baseline="0" dirty="0" smtClean="0">
              <a:solidFill>
                <a:schemeClr val="tx1"/>
              </a:solidFill>
              <a:latin typeface="+mn-lt"/>
              <a:ea typeface="+mn-ea"/>
              <a:cs typeface="+mn-cs"/>
            </a:endParaRP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Kogukonnateenuste arendamiseks mõeldud </a:t>
            </a:r>
            <a:r>
              <a:rPr lang="fi-FI" sz="1200" b="0" i="0" u="none" strike="noStrike" kern="1200" baseline="0" dirty="0" smtClean="0">
                <a:solidFill>
                  <a:schemeClr val="tx1"/>
                </a:solidFill>
                <a:latin typeface="+mn-lt"/>
                <a:ea typeface="+mn-ea"/>
                <a:cs typeface="+mn-cs"/>
              </a:rPr>
              <a:t>taristuinvesteeringu toetusmäär on 90% sel juhul kui taristuinvesteering on seotud muu</a:t>
            </a:r>
            <a:r>
              <a:rPr lang="et-EE" sz="1200" b="0" i="0" u="none" strike="noStrike" kern="1200" baseline="0" dirty="0" smtClean="0">
                <a:solidFill>
                  <a:schemeClr val="tx1"/>
                </a:solidFill>
                <a:latin typeface="+mn-lt"/>
                <a:ea typeface="+mn-ea"/>
                <a:cs typeface="+mn-cs"/>
              </a:rPr>
              <a:t> ehitustegevusega.</a:t>
            </a:r>
            <a:endParaRPr lang="et-EE" dirty="0" smtClean="0"/>
          </a:p>
          <a:p>
            <a:endParaRPr lang="et-EE" dirty="0" smtClean="0"/>
          </a:p>
          <a:p>
            <a:r>
              <a:rPr lang="et-EE" sz="1200" b="0" i="0" u="none" strike="noStrike" kern="1200" baseline="0" dirty="0" smtClean="0">
                <a:solidFill>
                  <a:schemeClr val="tx1"/>
                </a:solidFill>
                <a:latin typeface="+mn-lt"/>
                <a:ea typeface="+mn-ea"/>
                <a:cs typeface="+mn-cs"/>
              </a:rPr>
              <a:t>Elektroonilise side seaduse tähenduses on uue põlvkonna elektrooniline side internetiühendus, mis võimaldab andmeedastust allalaadimiskiirusega vähemalt 100 </a:t>
            </a:r>
            <a:r>
              <a:rPr lang="et-EE" sz="1200" b="0" i="0" u="none" strike="noStrike" kern="1200" baseline="0" dirty="0" err="1" smtClean="0">
                <a:solidFill>
                  <a:schemeClr val="tx1"/>
                </a:solidFill>
                <a:latin typeface="+mn-lt"/>
                <a:ea typeface="+mn-ea"/>
                <a:cs typeface="+mn-cs"/>
              </a:rPr>
              <a:t>Mbit/s</a:t>
            </a:r>
            <a:r>
              <a:rPr lang="et-EE" sz="1200" b="0" i="0" u="none" strike="noStrike" kern="1200" baseline="0" dirty="0" smtClean="0">
                <a:solidFill>
                  <a:schemeClr val="tx1"/>
                </a:solidFill>
                <a:latin typeface="+mn-lt"/>
                <a:ea typeface="+mn-ea"/>
                <a:cs typeface="+mn-cs"/>
              </a:rPr>
              <a:t>. </a:t>
            </a:r>
            <a:r>
              <a:rPr lang="et-EE" sz="1200" b="1" i="0" u="none" strike="noStrike" kern="1200" baseline="0" dirty="0" smtClean="0">
                <a:solidFill>
                  <a:schemeClr val="tx1"/>
                </a:solidFill>
                <a:latin typeface="+mn-lt"/>
                <a:ea typeface="+mn-ea"/>
                <a:cs typeface="+mn-cs"/>
              </a:rPr>
              <a:t>Juurdepääsuvõrgu all </a:t>
            </a:r>
            <a:r>
              <a:rPr lang="et-EE" sz="1200" b="0" i="0" u="none" strike="noStrike" kern="1200" baseline="0" dirty="0" smtClean="0">
                <a:solidFill>
                  <a:schemeClr val="tx1"/>
                </a:solidFill>
                <a:latin typeface="+mn-lt"/>
                <a:ea typeface="+mn-ea"/>
                <a:cs typeface="+mn-cs"/>
              </a:rPr>
              <a:t>mõeldakse nn viimase miili ühenduse rajamist, ehk selle osa internetiühenduse rajamist, mis ühendab lõpptarbija baasvõrguga.</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Mootorsõiduk on liiklusseaduse tähenduses mootori jõul liikuv sõiduk. Mootorsõidukiks ei loeta mootoriga jalgratast, pisimopeedi, maastikusõidukit, trammi ega sõidukit, mille valmistajakiirus on alla kuue kilomeetri tunnis. Mootorsõidukite puhul on võimalik 90%iline toetus juhul kui strateegias on mootorsõiduki soetamine kogukonnateenuse arendamiseks selgelt ja arusaadavalt põhjendatud.</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7</a:t>
            </a:fld>
            <a:endParaRPr lang="et-EE" dirty="0"/>
          </a:p>
        </p:txBody>
      </p:sp>
    </p:spTree>
    <p:extLst>
      <p:ext uri="{BB962C8B-B14F-4D97-AF65-F5344CB8AC3E}">
        <p14:creationId xmlns:p14="http://schemas.microsoft.com/office/powerpoint/2010/main" xmlns="" val="129983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Arial" panose="020B0604020202020204" pitchFamily="34" charset="0"/>
                <a:ea typeface="+mn-ea"/>
                <a:cs typeface="+mn-cs"/>
              </a:rPr>
              <a:t>Seletuskiri §21 </a:t>
            </a:r>
          </a:p>
          <a:p>
            <a:r>
              <a:rPr lang="et-EE" sz="1200" b="0" i="0" u="none" strike="noStrike" kern="1200" baseline="0" dirty="0" smtClean="0">
                <a:solidFill>
                  <a:schemeClr val="tx1"/>
                </a:solidFill>
                <a:latin typeface="Arial" panose="020B0604020202020204" pitchFamily="34" charset="0"/>
                <a:ea typeface="+mn-ea"/>
                <a:cs typeface="+mn-cs"/>
              </a:rPr>
              <a:t>Kui projektitaotlus võetakse vastu üldkoosoleku otsusega, siis KTG esitab PRIAle ärakirja KTG  üldkoosoleku otsusest, millega on vastu võetud KTG projektitaotlus või kogukonnateenuse arendamiseks esitatud projektitaotlus ja </a:t>
            </a:r>
            <a:r>
              <a:rPr lang="et-EE" sz="1200" b="1" i="0" u="none" strike="noStrike" kern="1200" baseline="0" dirty="0" smtClean="0">
                <a:solidFill>
                  <a:schemeClr val="tx1"/>
                </a:solidFill>
                <a:latin typeface="Arial" panose="020B0604020202020204" pitchFamily="34" charset="0"/>
                <a:ea typeface="+mn-ea"/>
                <a:cs typeface="+mn-cs"/>
              </a:rPr>
              <a:t>iga projektitaotluse rahastamise suurus</a:t>
            </a:r>
            <a:r>
              <a:rPr lang="et-EE" sz="1200" b="0" i="0" u="none" strike="noStrike" kern="1200" baseline="0" dirty="0" smtClean="0">
                <a:solidFill>
                  <a:schemeClr val="tx1"/>
                </a:solidFill>
                <a:latin typeface="Arial" panose="020B0604020202020204" pitchFamily="34" charset="0"/>
                <a:ea typeface="+mn-ea"/>
                <a:cs typeface="+mn-cs"/>
              </a:rPr>
              <a:t>, </a:t>
            </a:r>
            <a:r>
              <a:rPr lang="et-EE" sz="1200" b="0" i="0" u="sng" strike="noStrike" kern="1200" baseline="0" dirty="0" smtClean="0">
                <a:solidFill>
                  <a:schemeClr val="tx1"/>
                </a:solidFill>
                <a:latin typeface="Arial" panose="020B0604020202020204" pitchFamily="34" charset="0"/>
                <a:ea typeface="+mn-ea"/>
                <a:cs typeface="+mn-cs"/>
              </a:rPr>
              <a:t>kahe nädala jooksul arvates kohaliku tegevusgrupi üldkoosoleku otsuse vastuvõtmisest.</a:t>
            </a:r>
            <a:endParaRPr lang="et-EE" sz="1200" u="sng" baseline="0" dirty="0" smtClean="0">
              <a:latin typeface="Arial" panose="020B0604020202020204" pitchFamily="34" charset="0"/>
            </a:endParaRPr>
          </a:p>
          <a:p>
            <a:endParaRPr lang="et-EE" dirty="0" smtClean="0"/>
          </a:p>
          <a:p>
            <a:r>
              <a:rPr lang="et-EE" sz="1200" b="0" i="0" u="none" strike="noStrike" kern="1200" baseline="0" dirty="0" smtClean="0">
                <a:solidFill>
                  <a:schemeClr val="tx1"/>
                </a:solidFill>
                <a:latin typeface="+mn-lt"/>
                <a:ea typeface="+mn-ea"/>
                <a:cs typeface="+mn-cs"/>
              </a:rPr>
              <a:t>Üldkoosoleku otsusest peab nähtuma, et kohaliku tegevusgrupi projektitoetuse taotlus vastab strateegiale ja rakenduskavale.</a:t>
            </a:r>
            <a:endParaRPr lang="et-EE" dirty="0"/>
          </a:p>
        </p:txBody>
      </p:sp>
      <p:sp>
        <p:nvSpPr>
          <p:cNvPr id="4" name="Slide Number Placeholder 3"/>
          <p:cNvSpPr>
            <a:spLocks noGrp="1"/>
          </p:cNvSpPr>
          <p:nvPr>
            <p:ph type="sldNum" sz="quarter" idx="10"/>
          </p:nvPr>
        </p:nvSpPr>
        <p:spPr/>
        <p:txBody>
          <a:bodyPr/>
          <a:lstStyle/>
          <a:p>
            <a:fld id="{97F777F5-D231-4F15-9576-3C0EAAE29403}" type="slidenum">
              <a:rPr lang="et-EE" smtClean="0"/>
              <a:pPr/>
              <a:t>8</a:t>
            </a:fld>
            <a:endParaRPr lang="et-EE" dirty="0"/>
          </a:p>
        </p:txBody>
      </p:sp>
    </p:spTree>
    <p:extLst>
      <p:ext uri="{BB962C8B-B14F-4D97-AF65-F5344CB8AC3E}">
        <p14:creationId xmlns:p14="http://schemas.microsoft.com/office/powerpoint/2010/main" xmlns="" val="1402663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b="0" i="0" u="none" strike="noStrike" kern="1200" baseline="0" dirty="0" smtClean="0">
                <a:solidFill>
                  <a:schemeClr val="tx1"/>
                </a:solidFill>
                <a:latin typeface="+mn-lt"/>
                <a:ea typeface="+mn-ea"/>
                <a:cs typeface="+mn-cs"/>
              </a:rPr>
              <a:t>Ehitustööde hulka ei arvata </a:t>
            </a:r>
            <a:r>
              <a:rPr lang="fi-FI" sz="1200" b="0" i="0" u="none" strike="noStrike" kern="1200" baseline="0" dirty="0" smtClean="0">
                <a:solidFill>
                  <a:schemeClr val="tx1"/>
                </a:solidFill>
                <a:latin typeface="+mn-lt"/>
                <a:ea typeface="+mn-ea"/>
                <a:cs typeface="+mn-cs"/>
              </a:rPr>
              <a:t>projekteerimistööde kulusid. Ehitise parendamine ei ole ehitise ehitamine ehitusseadustikus</a:t>
            </a:r>
            <a:r>
              <a:rPr lang="et-EE" sz="1200" b="0" i="0" u="none" strike="noStrike" kern="1200" baseline="0" dirty="0" smtClean="0">
                <a:solidFill>
                  <a:schemeClr val="tx1"/>
                </a:solidFill>
                <a:latin typeface="+mn-lt"/>
                <a:ea typeface="+mn-ea"/>
                <a:cs typeface="+mn-cs"/>
              </a:rPr>
              <a:t> sätestatud tingimustel ja korras. </a:t>
            </a:r>
            <a:r>
              <a:rPr lang="et-EE" sz="1200" b="1" i="0" u="none" strike="noStrike" kern="1200" baseline="0" dirty="0" smtClean="0">
                <a:solidFill>
                  <a:schemeClr val="tx1"/>
                </a:solidFill>
                <a:latin typeface="+mn-lt"/>
                <a:ea typeface="+mn-ea"/>
                <a:cs typeface="+mn-cs"/>
              </a:rPr>
              <a:t>Parendamise all </a:t>
            </a:r>
            <a:r>
              <a:rPr lang="et-EE" sz="1200" b="0" i="0" u="none" strike="noStrike" kern="1200" baseline="0" dirty="0" smtClean="0">
                <a:solidFill>
                  <a:schemeClr val="tx1"/>
                </a:solidFill>
                <a:latin typeface="+mn-lt"/>
                <a:ea typeface="+mn-ea"/>
                <a:cs typeface="+mn-cs"/>
              </a:rPr>
              <a:t>mõeldakse lihtsamaid remonditöid (</a:t>
            </a:r>
            <a:r>
              <a:rPr lang="et-EE" sz="1200" b="0" i="1" u="none" strike="noStrike" kern="1200" baseline="0" dirty="0" smtClean="0">
                <a:solidFill>
                  <a:schemeClr val="tx1"/>
                </a:solidFill>
                <a:latin typeface="+mn-lt"/>
                <a:ea typeface="+mn-ea"/>
                <a:cs typeface="+mn-cs"/>
              </a:rPr>
              <a:t>näiteks </a:t>
            </a:r>
            <a:r>
              <a:rPr lang="fi-FI" sz="1200" b="0" i="1" u="none" strike="noStrike" kern="1200" baseline="0" dirty="0" smtClean="0">
                <a:solidFill>
                  <a:schemeClr val="tx1"/>
                </a:solidFill>
                <a:latin typeface="+mn-lt"/>
                <a:ea typeface="+mn-ea"/>
                <a:cs typeface="+mn-cs"/>
              </a:rPr>
              <a:t>hoone värvimine, remont, katusematerjali vahetamine sama materjali vastu, mis ennem oli jne</a:t>
            </a:r>
            <a:r>
              <a:rPr lang="fi-FI" sz="1200" b="0" i="0" u="none" strike="noStrike" kern="1200" baseline="0" dirty="0" smtClean="0">
                <a:solidFill>
                  <a:schemeClr val="tx1"/>
                </a:solidFill>
                <a:latin typeface="+mn-lt"/>
                <a:ea typeface="+mn-ea"/>
                <a:cs typeface="+mn-cs"/>
              </a:rPr>
              <a:t>),</a:t>
            </a:r>
            <a:r>
              <a:rPr lang="et-EE" sz="1200" b="0" i="0" u="none" strike="noStrike" kern="1200" baseline="0" dirty="0" smtClean="0">
                <a:solidFill>
                  <a:schemeClr val="tx1"/>
                </a:solidFill>
                <a:latin typeface="+mn-lt"/>
                <a:ea typeface="+mn-ea"/>
                <a:cs typeface="+mn-cs"/>
              </a:rPr>
              <a:t> mille kaudu pikendatakse materiaalse põhivara eluiga ning tõstetakse selle väärtust.</a:t>
            </a:r>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latin typeface="+mn-lt"/>
                <a:ea typeface="+mn-ea"/>
                <a:cs typeface="+mn-cs"/>
              </a:rPr>
              <a:t>§ 30 lg 2 p 2) veevarustuse-, kanalisatsiooni- ja reoveepuhastussüsteemi, elektrisüsteemi ja elektripaigaldise, uue põlvkonna elektroonilise side juurdepääsuvõrgu ja juurdepääsutee ehitamise kulud ning nende juurde kuuluvate seadmete ostmise, paigaldamise ja vastava võrguga liitumise (edaspidi koos </a:t>
            </a:r>
            <a:r>
              <a:rPr lang="et-EE" sz="1200" i="1" kern="1200" dirty="0" err="1" smtClean="0">
                <a:solidFill>
                  <a:schemeClr val="tx1"/>
                </a:solidFill>
                <a:latin typeface="+mn-lt"/>
                <a:ea typeface="+mn-ea"/>
                <a:cs typeface="+mn-cs"/>
              </a:rPr>
              <a:t>taristuinvesteering</a:t>
            </a:r>
            <a:r>
              <a:rPr lang="et-EE" sz="1200" kern="1200" dirty="0" smtClean="0">
                <a:solidFill>
                  <a:schemeClr val="tx1"/>
                </a:solidFill>
                <a:latin typeface="+mn-lt"/>
                <a:ea typeface="+mn-ea"/>
                <a:cs typeface="+mn-cs"/>
              </a:rPr>
              <a:t>) kulud;</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200" dirty="0" smtClean="0"/>
              <a:t>punktides 1-5 nimetamata tööde, teenuste, kaupade ostmine </a:t>
            </a:r>
            <a:r>
              <a:rPr lang="et-EE" sz="1200" dirty="0" smtClean="0">
                <a:solidFill>
                  <a:srgbClr val="0070C0"/>
                </a:solidFill>
              </a:rPr>
              <a:t>ehk </a:t>
            </a:r>
            <a:r>
              <a:rPr lang="et-EE" sz="1200" i="1" dirty="0" smtClean="0">
                <a:solidFill>
                  <a:srgbClr val="0070C0"/>
                </a:solidFill>
              </a:rPr>
              <a:t>nn pehmed tegevused</a:t>
            </a:r>
          </a:p>
          <a:p>
            <a:endParaRPr lang="et-EE" dirty="0" smtClean="0"/>
          </a:p>
        </p:txBody>
      </p:sp>
      <p:sp>
        <p:nvSpPr>
          <p:cNvPr id="4" name="Slide Number Placeholder 3"/>
          <p:cNvSpPr>
            <a:spLocks noGrp="1"/>
          </p:cNvSpPr>
          <p:nvPr>
            <p:ph type="sldNum" sz="quarter" idx="10"/>
          </p:nvPr>
        </p:nvSpPr>
        <p:spPr/>
        <p:txBody>
          <a:bodyPr/>
          <a:lstStyle/>
          <a:p>
            <a:fld id="{97F777F5-D231-4F15-9576-3C0EAAE29403}" type="slidenum">
              <a:rPr lang="et-EE" smtClean="0"/>
              <a:pPr/>
              <a:t>9</a:t>
            </a:fld>
            <a:endParaRPr lang="et-EE" dirty="0"/>
          </a:p>
        </p:txBody>
      </p:sp>
    </p:spTree>
    <p:extLst>
      <p:ext uri="{BB962C8B-B14F-4D97-AF65-F5344CB8AC3E}">
        <p14:creationId xmlns:p14="http://schemas.microsoft.com/office/powerpoint/2010/main" xmlns="" val="1599283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t-EE"/>
          </a:p>
        </p:txBody>
      </p:sp>
    </p:spTree>
    <p:extLst>
      <p:ext uri="{BB962C8B-B14F-4D97-AF65-F5344CB8AC3E}">
        <p14:creationId xmlns:p14="http://schemas.microsoft.com/office/powerpoint/2010/main" xmlns="" val="741044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xmlns="" val="306070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30238"/>
            <a:ext cx="2057400" cy="5894387"/>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630238"/>
            <a:ext cx="6019800" cy="5894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xmlns="" val="148834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xmlns="" val="280616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55793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2060575"/>
            <a:ext cx="40386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2060575"/>
            <a:ext cx="40386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xmlns="" val="1334416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xmlns="" val="159832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Tree>
    <p:extLst>
      <p:ext uri="{BB962C8B-B14F-4D97-AF65-F5344CB8AC3E}">
        <p14:creationId xmlns:p14="http://schemas.microsoft.com/office/powerpoint/2010/main" xmlns="" val="2322514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112254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78090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078304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302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t-EE" smtClean="0"/>
              <a:t>Click to edit Master title style</a:t>
            </a:r>
          </a:p>
        </p:txBody>
      </p:sp>
      <p:sp>
        <p:nvSpPr>
          <p:cNvPr id="1027" name="Rectangle 3"/>
          <p:cNvSpPr>
            <a:spLocks noGrp="1" noChangeArrowheads="1"/>
          </p:cNvSpPr>
          <p:nvPr>
            <p:ph type="body" idx="1"/>
          </p:nvPr>
        </p:nvSpPr>
        <p:spPr bwMode="auto">
          <a:xfrm>
            <a:off x="457200" y="2060575"/>
            <a:ext cx="8229600" cy="4464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t-EE" smtClean="0"/>
              <a:t>Click to edit Master text styles</a:t>
            </a:r>
          </a:p>
          <a:p>
            <a:pPr lvl="1"/>
            <a:r>
              <a:rPr lang="et-EE" altLang="et-EE" smtClean="0"/>
              <a:t>Second level</a:t>
            </a:r>
          </a:p>
          <a:p>
            <a:pPr lvl="2"/>
            <a:r>
              <a:rPr lang="et-EE" altLang="et-EE" smtClean="0"/>
              <a:t>Third level</a:t>
            </a:r>
          </a:p>
          <a:p>
            <a:pPr lvl="3"/>
            <a:r>
              <a:rPr lang="et-EE" altLang="et-EE" smtClean="0"/>
              <a:t>Fourth level</a:t>
            </a:r>
          </a:p>
          <a:p>
            <a:pPr lvl="4"/>
            <a:r>
              <a:rPr lang="et-EE" altLang="et-EE" smtClean="0"/>
              <a:t>Fifth level</a:t>
            </a:r>
          </a:p>
        </p:txBody>
      </p:sp>
    </p:spTree>
    <p:extLst>
      <p:ext uri="{BB962C8B-B14F-4D97-AF65-F5344CB8AC3E}">
        <p14:creationId xmlns:p14="http://schemas.microsoft.com/office/powerpoint/2010/main" xmlns="" val="2681436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rtl="0" eaLnBrk="0" fontAlgn="base" hangingPunct="0">
        <a:spcBef>
          <a:spcPct val="0"/>
        </a:spcBef>
        <a:spcAft>
          <a:spcPct val="0"/>
        </a:spcAft>
        <a:defRPr sz="4400">
          <a:solidFill>
            <a:srgbClr val="0066CC"/>
          </a:solidFill>
          <a:latin typeface="+mj-lt"/>
          <a:ea typeface="+mj-ea"/>
          <a:cs typeface="+mj-cs"/>
        </a:defRPr>
      </a:lvl1pPr>
      <a:lvl2pPr algn="ctr" rtl="0" eaLnBrk="0" fontAlgn="base" hangingPunct="0">
        <a:spcBef>
          <a:spcPct val="0"/>
        </a:spcBef>
        <a:spcAft>
          <a:spcPct val="0"/>
        </a:spcAft>
        <a:defRPr sz="4400">
          <a:solidFill>
            <a:srgbClr val="0066CC"/>
          </a:solidFill>
          <a:latin typeface="Arial" charset="0"/>
        </a:defRPr>
      </a:lvl2pPr>
      <a:lvl3pPr algn="ctr" rtl="0" eaLnBrk="0" fontAlgn="base" hangingPunct="0">
        <a:spcBef>
          <a:spcPct val="0"/>
        </a:spcBef>
        <a:spcAft>
          <a:spcPct val="0"/>
        </a:spcAft>
        <a:defRPr sz="4400">
          <a:solidFill>
            <a:srgbClr val="0066CC"/>
          </a:solidFill>
          <a:latin typeface="Arial" charset="0"/>
        </a:defRPr>
      </a:lvl3pPr>
      <a:lvl4pPr algn="ctr" rtl="0" eaLnBrk="0" fontAlgn="base" hangingPunct="0">
        <a:spcBef>
          <a:spcPct val="0"/>
        </a:spcBef>
        <a:spcAft>
          <a:spcPct val="0"/>
        </a:spcAft>
        <a:defRPr sz="4400">
          <a:solidFill>
            <a:srgbClr val="0066CC"/>
          </a:solidFill>
          <a:latin typeface="Arial" charset="0"/>
        </a:defRPr>
      </a:lvl4pPr>
      <a:lvl5pPr algn="ctr" rtl="0" eaLnBrk="0" fontAlgn="base" hangingPunct="0">
        <a:spcBef>
          <a:spcPct val="0"/>
        </a:spcBef>
        <a:spcAft>
          <a:spcPct val="0"/>
        </a:spcAft>
        <a:defRPr sz="4400">
          <a:solidFill>
            <a:srgbClr val="0066CC"/>
          </a:solidFill>
          <a:latin typeface="Arial" charset="0"/>
        </a:defRPr>
      </a:lvl5pPr>
      <a:lvl6pPr marL="457200" algn="ctr" rtl="0" fontAlgn="base">
        <a:spcBef>
          <a:spcPct val="0"/>
        </a:spcBef>
        <a:spcAft>
          <a:spcPct val="0"/>
        </a:spcAft>
        <a:defRPr sz="4400">
          <a:solidFill>
            <a:srgbClr val="0066CC"/>
          </a:solidFill>
          <a:latin typeface="Arial" charset="0"/>
        </a:defRPr>
      </a:lvl6pPr>
      <a:lvl7pPr marL="914400" algn="ctr" rtl="0" fontAlgn="base">
        <a:spcBef>
          <a:spcPct val="0"/>
        </a:spcBef>
        <a:spcAft>
          <a:spcPct val="0"/>
        </a:spcAft>
        <a:defRPr sz="4400">
          <a:solidFill>
            <a:srgbClr val="0066CC"/>
          </a:solidFill>
          <a:latin typeface="Arial" charset="0"/>
        </a:defRPr>
      </a:lvl7pPr>
      <a:lvl8pPr marL="1371600" algn="ctr" rtl="0" fontAlgn="base">
        <a:spcBef>
          <a:spcPct val="0"/>
        </a:spcBef>
        <a:spcAft>
          <a:spcPct val="0"/>
        </a:spcAft>
        <a:defRPr sz="4400">
          <a:solidFill>
            <a:srgbClr val="0066CC"/>
          </a:solidFill>
          <a:latin typeface="Arial" charset="0"/>
        </a:defRPr>
      </a:lvl8pPr>
      <a:lvl9pPr marL="1828800" algn="ctr" rtl="0" fontAlgn="base">
        <a:spcBef>
          <a:spcPct val="0"/>
        </a:spcBef>
        <a:spcAft>
          <a:spcPct val="0"/>
        </a:spcAft>
        <a:defRPr sz="4400">
          <a:solidFill>
            <a:srgbClr val="0066CC"/>
          </a:solidFill>
          <a:latin typeface="Arial" charset="0"/>
        </a:defRPr>
      </a:lvl9pPr>
    </p:titleStyle>
    <p:bodyStyle>
      <a:lvl1pPr marL="342900" indent="-342900" algn="l" rtl="0" eaLnBrk="0" fontAlgn="base" hangingPunct="0">
        <a:spcBef>
          <a:spcPct val="20000"/>
        </a:spcBef>
        <a:spcAft>
          <a:spcPct val="0"/>
        </a:spcAft>
        <a:buChar char="•"/>
        <a:defRPr sz="3200">
          <a:solidFill>
            <a:srgbClr val="008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8000"/>
          </a:solidFill>
          <a:latin typeface="+mn-lt"/>
        </a:defRPr>
      </a:lvl2pPr>
      <a:lvl3pPr marL="1143000" indent="-228600" algn="l" rtl="0" eaLnBrk="0" fontAlgn="base" hangingPunct="0">
        <a:spcBef>
          <a:spcPct val="20000"/>
        </a:spcBef>
        <a:spcAft>
          <a:spcPct val="0"/>
        </a:spcAft>
        <a:buChar char="•"/>
        <a:defRPr sz="2400">
          <a:solidFill>
            <a:srgbClr val="008000"/>
          </a:solidFill>
          <a:latin typeface="+mn-lt"/>
        </a:defRPr>
      </a:lvl3pPr>
      <a:lvl4pPr marL="1600200" indent="-228600" algn="l" rtl="0" eaLnBrk="0" fontAlgn="base" hangingPunct="0">
        <a:spcBef>
          <a:spcPct val="20000"/>
        </a:spcBef>
        <a:spcAft>
          <a:spcPct val="0"/>
        </a:spcAft>
        <a:buChar char="–"/>
        <a:defRPr sz="2000">
          <a:solidFill>
            <a:srgbClr val="008000"/>
          </a:solidFill>
          <a:latin typeface="+mn-lt"/>
        </a:defRPr>
      </a:lvl4pPr>
      <a:lvl5pPr marL="2057400" indent="-228600" algn="l" rtl="0" eaLnBrk="0" fontAlgn="base" hangingPunct="0">
        <a:spcBef>
          <a:spcPct val="20000"/>
        </a:spcBef>
        <a:spcAft>
          <a:spcPct val="0"/>
        </a:spcAft>
        <a:buChar char="»"/>
        <a:defRPr sz="2000">
          <a:solidFill>
            <a:srgbClr val="008000"/>
          </a:solidFill>
          <a:latin typeface="+mn-lt"/>
        </a:defRPr>
      </a:lvl5pPr>
      <a:lvl6pPr marL="2514600" indent="-228600" algn="l" rtl="0" fontAlgn="base">
        <a:spcBef>
          <a:spcPct val="20000"/>
        </a:spcBef>
        <a:spcAft>
          <a:spcPct val="0"/>
        </a:spcAft>
        <a:buChar char="»"/>
        <a:defRPr sz="2000">
          <a:solidFill>
            <a:srgbClr val="008000"/>
          </a:solidFill>
          <a:latin typeface="+mn-lt"/>
        </a:defRPr>
      </a:lvl6pPr>
      <a:lvl7pPr marL="2971800" indent="-228600" algn="l" rtl="0" fontAlgn="base">
        <a:spcBef>
          <a:spcPct val="20000"/>
        </a:spcBef>
        <a:spcAft>
          <a:spcPct val="0"/>
        </a:spcAft>
        <a:buChar char="»"/>
        <a:defRPr sz="2000">
          <a:solidFill>
            <a:srgbClr val="008000"/>
          </a:solidFill>
          <a:latin typeface="+mn-lt"/>
        </a:defRPr>
      </a:lvl7pPr>
      <a:lvl8pPr marL="3429000" indent="-228600" algn="l" rtl="0" fontAlgn="base">
        <a:spcBef>
          <a:spcPct val="20000"/>
        </a:spcBef>
        <a:spcAft>
          <a:spcPct val="0"/>
        </a:spcAft>
        <a:buChar char="»"/>
        <a:defRPr sz="2000">
          <a:solidFill>
            <a:srgbClr val="008000"/>
          </a:solidFill>
          <a:latin typeface="+mn-lt"/>
        </a:defRPr>
      </a:lvl8pPr>
      <a:lvl9pPr marL="3886200" indent="-228600" algn="l" rtl="0" fontAlgn="base">
        <a:spcBef>
          <a:spcPct val="20000"/>
        </a:spcBef>
        <a:spcAft>
          <a:spcPct val="0"/>
        </a:spcAft>
        <a:buChar char="»"/>
        <a:defRPr sz="2000">
          <a:solidFill>
            <a:srgbClr val="008000"/>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riigiteataja.ee/akt/12710201501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pria.pria.ee/epria2/"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67200" y="352800"/>
            <a:ext cx="2988570" cy="1151368"/>
          </a:xfrm>
          <a:prstGeom prst="rect">
            <a:avLst/>
          </a:prstGeom>
        </p:spPr>
      </p:pic>
      <p:sp>
        <p:nvSpPr>
          <p:cNvPr id="7" name="Rectangle 6"/>
          <p:cNvSpPr/>
          <p:nvPr/>
        </p:nvSpPr>
        <p:spPr bwMode="auto">
          <a:xfrm>
            <a:off x="0" y="1700808"/>
            <a:ext cx="9144000" cy="5157192"/>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8" name="Title 1"/>
          <p:cNvSpPr txBox="1">
            <a:spLocks/>
          </p:cNvSpPr>
          <p:nvPr/>
        </p:nvSpPr>
        <p:spPr bwMode="auto">
          <a:xfrm>
            <a:off x="1404000" y="2448000"/>
            <a:ext cx="7200000" cy="9722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86400" rIns="91440" bIns="45720" numCol="1" anchor="t" anchorCtr="0" compatLnSpc="1">
            <a:prstTxWarp prst="textNoShape">
              <a:avLst/>
            </a:prstTxWarp>
          </a:bodyPr>
          <a:lstStyle>
            <a:lvl1pPr algn="l" rtl="0" eaLnBrk="0" fontAlgn="base" hangingPunct="0">
              <a:spcBef>
                <a:spcPct val="0"/>
              </a:spcBef>
              <a:spcAft>
                <a:spcPct val="0"/>
              </a:spcAft>
              <a:defRPr sz="5700">
                <a:solidFill>
                  <a:schemeClr val="bg1"/>
                </a:solidFill>
                <a:latin typeface="+mj-lt"/>
                <a:ea typeface="+mj-ea"/>
                <a:cs typeface="+mj-cs"/>
              </a:defRPr>
            </a:lvl1pPr>
            <a:lvl2pPr algn="ctr" rtl="0" eaLnBrk="0" fontAlgn="base" hangingPunct="0">
              <a:spcBef>
                <a:spcPct val="0"/>
              </a:spcBef>
              <a:spcAft>
                <a:spcPct val="0"/>
              </a:spcAft>
              <a:defRPr sz="4400">
                <a:solidFill>
                  <a:srgbClr val="0066CC"/>
                </a:solidFill>
                <a:latin typeface="Arial" charset="0"/>
              </a:defRPr>
            </a:lvl2pPr>
            <a:lvl3pPr algn="ctr" rtl="0" eaLnBrk="0" fontAlgn="base" hangingPunct="0">
              <a:spcBef>
                <a:spcPct val="0"/>
              </a:spcBef>
              <a:spcAft>
                <a:spcPct val="0"/>
              </a:spcAft>
              <a:defRPr sz="4400">
                <a:solidFill>
                  <a:srgbClr val="0066CC"/>
                </a:solidFill>
                <a:latin typeface="Arial" charset="0"/>
              </a:defRPr>
            </a:lvl3pPr>
            <a:lvl4pPr algn="ctr" rtl="0" eaLnBrk="0" fontAlgn="base" hangingPunct="0">
              <a:spcBef>
                <a:spcPct val="0"/>
              </a:spcBef>
              <a:spcAft>
                <a:spcPct val="0"/>
              </a:spcAft>
              <a:defRPr sz="4400">
                <a:solidFill>
                  <a:srgbClr val="0066CC"/>
                </a:solidFill>
                <a:latin typeface="Arial" charset="0"/>
              </a:defRPr>
            </a:lvl4pPr>
            <a:lvl5pPr algn="ctr" rtl="0" eaLnBrk="0" fontAlgn="base" hangingPunct="0">
              <a:spcBef>
                <a:spcPct val="0"/>
              </a:spcBef>
              <a:spcAft>
                <a:spcPct val="0"/>
              </a:spcAft>
              <a:defRPr sz="4400">
                <a:solidFill>
                  <a:srgbClr val="0066CC"/>
                </a:solidFill>
                <a:latin typeface="Arial" charset="0"/>
              </a:defRPr>
            </a:lvl5pPr>
            <a:lvl6pPr marL="457200" algn="ctr" rtl="0" fontAlgn="base">
              <a:spcBef>
                <a:spcPct val="0"/>
              </a:spcBef>
              <a:spcAft>
                <a:spcPct val="0"/>
              </a:spcAft>
              <a:defRPr sz="4400">
                <a:solidFill>
                  <a:srgbClr val="0066CC"/>
                </a:solidFill>
                <a:latin typeface="Arial" charset="0"/>
              </a:defRPr>
            </a:lvl6pPr>
            <a:lvl7pPr marL="914400" algn="ctr" rtl="0" fontAlgn="base">
              <a:spcBef>
                <a:spcPct val="0"/>
              </a:spcBef>
              <a:spcAft>
                <a:spcPct val="0"/>
              </a:spcAft>
              <a:defRPr sz="4400">
                <a:solidFill>
                  <a:srgbClr val="0066CC"/>
                </a:solidFill>
                <a:latin typeface="Arial" charset="0"/>
              </a:defRPr>
            </a:lvl7pPr>
            <a:lvl8pPr marL="1371600" algn="ctr" rtl="0" fontAlgn="base">
              <a:spcBef>
                <a:spcPct val="0"/>
              </a:spcBef>
              <a:spcAft>
                <a:spcPct val="0"/>
              </a:spcAft>
              <a:defRPr sz="4400">
                <a:solidFill>
                  <a:srgbClr val="0066CC"/>
                </a:solidFill>
                <a:latin typeface="Arial" charset="0"/>
              </a:defRPr>
            </a:lvl8pPr>
            <a:lvl9pPr marL="1828800" algn="ctr" rtl="0" fontAlgn="base">
              <a:spcBef>
                <a:spcPct val="0"/>
              </a:spcBef>
              <a:spcAft>
                <a:spcPct val="0"/>
              </a:spcAft>
              <a:defRPr sz="4400">
                <a:solidFill>
                  <a:srgbClr val="0066CC"/>
                </a:solidFill>
                <a:latin typeface="Arial" charset="0"/>
              </a:defRPr>
            </a:lvl9pPr>
          </a:lstStyle>
          <a:p>
            <a:r>
              <a:rPr lang="et-EE" kern="0" smtClean="0"/>
              <a:t>LEADER- </a:t>
            </a:r>
            <a:r>
              <a:rPr lang="et-EE" kern="0" dirty="0" smtClean="0"/>
              <a:t>projektitoetus</a:t>
            </a:r>
            <a:endParaRPr lang="en-US" kern="0" dirty="0"/>
          </a:p>
        </p:txBody>
      </p:sp>
      <p:sp>
        <p:nvSpPr>
          <p:cNvPr id="10" name="Title 1"/>
          <p:cNvSpPr txBox="1">
            <a:spLocks/>
          </p:cNvSpPr>
          <p:nvPr/>
        </p:nvSpPr>
        <p:spPr bwMode="auto">
          <a:xfrm>
            <a:off x="1556400" y="4760987"/>
            <a:ext cx="7200000" cy="9722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86400" rIns="91440" bIns="45720" numCol="1" anchor="t" anchorCtr="0" compatLnSpc="1">
            <a:prstTxWarp prst="textNoShape">
              <a:avLst/>
            </a:prstTxWarp>
          </a:bodyPr>
          <a:lstStyle>
            <a:lvl1pPr algn="l" rtl="0" eaLnBrk="0" fontAlgn="base" hangingPunct="0">
              <a:spcBef>
                <a:spcPct val="0"/>
              </a:spcBef>
              <a:spcAft>
                <a:spcPct val="0"/>
              </a:spcAft>
              <a:defRPr sz="5700">
                <a:solidFill>
                  <a:schemeClr val="bg1"/>
                </a:solidFill>
                <a:latin typeface="+mj-lt"/>
                <a:ea typeface="+mj-ea"/>
                <a:cs typeface="+mj-cs"/>
              </a:defRPr>
            </a:lvl1pPr>
            <a:lvl2pPr algn="ctr" rtl="0" eaLnBrk="0" fontAlgn="base" hangingPunct="0">
              <a:spcBef>
                <a:spcPct val="0"/>
              </a:spcBef>
              <a:spcAft>
                <a:spcPct val="0"/>
              </a:spcAft>
              <a:defRPr sz="4400">
                <a:solidFill>
                  <a:srgbClr val="0066CC"/>
                </a:solidFill>
                <a:latin typeface="Arial" charset="0"/>
              </a:defRPr>
            </a:lvl2pPr>
            <a:lvl3pPr algn="ctr" rtl="0" eaLnBrk="0" fontAlgn="base" hangingPunct="0">
              <a:spcBef>
                <a:spcPct val="0"/>
              </a:spcBef>
              <a:spcAft>
                <a:spcPct val="0"/>
              </a:spcAft>
              <a:defRPr sz="4400">
                <a:solidFill>
                  <a:srgbClr val="0066CC"/>
                </a:solidFill>
                <a:latin typeface="Arial" charset="0"/>
              </a:defRPr>
            </a:lvl3pPr>
            <a:lvl4pPr algn="ctr" rtl="0" eaLnBrk="0" fontAlgn="base" hangingPunct="0">
              <a:spcBef>
                <a:spcPct val="0"/>
              </a:spcBef>
              <a:spcAft>
                <a:spcPct val="0"/>
              </a:spcAft>
              <a:defRPr sz="4400">
                <a:solidFill>
                  <a:srgbClr val="0066CC"/>
                </a:solidFill>
                <a:latin typeface="Arial" charset="0"/>
              </a:defRPr>
            </a:lvl4pPr>
            <a:lvl5pPr algn="ctr" rtl="0" eaLnBrk="0" fontAlgn="base" hangingPunct="0">
              <a:spcBef>
                <a:spcPct val="0"/>
              </a:spcBef>
              <a:spcAft>
                <a:spcPct val="0"/>
              </a:spcAft>
              <a:defRPr sz="4400">
                <a:solidFill>
                  <a:srgbClr val="0066CC"/>
                </a:solidFill>
                <a:latin typeface="Arial" charset="0"/>
              </a:defRPr>
            </a:lvl5pPr>
            <a:lvl6pPr marL="457200" algn="ctr" rtl="0" fontAlgn="base">
              <a:spcBef>
                <a:spcPct val="0"/>
              </a:spcBef>
              <a:spcAft>
                <a:spcPct val="0"/>
              </a:spcAft>
              <a:defRPr sz="4400">
                <a:solidFill>
                  <a:srgbClr val="0066CC"/>
                </a:solidFill>
                <a:latin typeface="Arial" charset="0"/>
              </a:defRPr>
            </a:lvl6pPr>
            <a:lvl7pPr marL="914400" algn="ctr" rtl="0" fontAlgn="base">
              <a:spcBef>
                <a:spcPct val="0"/>
              </a:spcBef>
              <a:spcAft>
                <a:spcPct val="0"/>
              </a:spcAft>
              <a:defRPr sz="4400">
                <a:solidFill>
                  <a:srgbClr val="0066CC"/>
                </a:solidFill>
                <a:latin typeface="Arial" charset="0"/>
              </a:defRPr>
            </a:lvl7pPr>
            <a:lvl8pPr marL="1371600" algn="ctr" rtl="0" fontAlgn="base">
              <a:spcBef>
                <a:spcPct val="0"/>
              </a:spcBef>
              <a:spcAft>
                <a:spcPct val="0"/>
              </a:spcAft>
              <a:defRPr sz="4400">
                <a:solidFill>
                  <a:srgbClr val="0066CC"/>
                </a:solidFill>
                <a:latin typeface="Arial" charset="0"/>
              </a:defRPr>
            </a:lvl8pPr>
            <a:lvl9pPr marL="1828800" algn="ctr" rtl="0" fontAlgn="base">
              <a:spcBef>
                <a:spcPct val="0"/>
              </a:spcBef>
              <a:spcAft>
                <a:spcPct val="0"/>
              </a:spcAft>
              <a:defRPr sz="4400">
                <a:solidFill>
                  <a:srgbClr val="0066CC"/>
                </a:solidFill>
                <a:latin typeface="Arial" charset="0"/>
              </a:defRPr>
            </a:lvl9pPr>
          </a:lstStyle>
          <a:p>
            <a:endParaRPr lang="et-EE" sz="2600" kern="0" dirty="0"/>
          </a:p>
        </p:txBody>
      </p:sp>
    </p:spTree>
    <p:extLst>
      <p:ext uri="{BB962C8B-B14F-4D97-AF65-F5344CB8AC3E}">
        <p14:creationId xmlns:p14="http://schemas.microsoft.com/office/powerpoint/2010/main" xmlns="" val="308959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Ehitise ehitamine, parendamine </a:t>
            </a:r>
            <a:r>
              <a:rPr lang="et-EE" sz="3600" b="1" baseline="30000" dirty="0">
                <a:solidFill>
                  <a:schemeClr val="tx1"/>
                </a:solidFill>
                <a:latin typeface="+mn-lt"/>
              </a:rPr>
              <a:t>1</a:t>
            </a:r>
            <a:endParaRPr lang="et-EE" sz="3600" dirty="0">
              <a:solidFill>
                <a:schemeClr val="tx1"/>
              </a:solidFill>
              <a:latin typeface="+mn-lt"/>
            </a:endParaRPr>
          </a:p>
        </p:txBody>
      </p:sp>
      <p:sp>
        <p:nvSpPr>
          <p:cNvPr id="3" name="Content Placeholder 2"/>
          <p:cNvSpPr>
            <a:spLocks noGrp="1"/>
          </p:cNvSpPr>
          <p:nvPr>
            <p:ph idx="1"/>
          </p:nvPr>
        </p:nvSpPr>
        <p:spPr>
          <a:xfrm>
            <a:off x="457200" y="1844824"/>
            <a:ext cx="8363272" cy="4679801"/>
          </a:xfrm>
        </p:spPr>
        <p:txBody>
          <a:bodyPr/>
          <a:lstStyle/>
          <a:p>
            <a:pPr>
              <a:spcBef>
                <a:spcPts val="600"/>
              </a:spcBef>
              <a:spcAft>
                <a:spcPts val="0"/>
              </a:spcAft>
            </a:pPr>
            <a:r>
              <a:rPr lang="et-EE" sz="2400" dirty="0">
                <a:solidFill>
                  <a:schemeClr val="tx1"/>
                </a:solidFill>
              </a:rPr>
              <a:t>Peab olema ehitusluba või </a:t>
            </a:r>
            <a:r>
              <a:rPr lang="et-EE" sz="2400" dirty="0" smtClean="0">
                <a:solidFill>
                  <a:schemeClr val="tx1"/>
                </a:solidFill>
              </a:rPr>
              <a:t>ehitusteatis, kui see on nõutav ehitusseadustiku kohaselt </a:t>
            </a:r>
          </a:p>
          <a:p>
            <a:pPr marL="0" indent="0">
              <a:spcBef>
                <a:spcPts val="0"/>
              </a:spcBef>
              <a:spcAft>
                <a:spcPts val="600"/>
              </a:spcAft>
              <a:buNone/>
            </a:pPr>
            <a:r>
              <a:rPr lang="et-EE" sz="2400" i="1" dirty="0" smtClean="0">
                <a:solidFill>
                  <a:schemeClr val="tx1"/>
                </a:solidFill>
              </a:rPr>
              <a:t>    </a:t>
            </a:r>
            <a:r>
              <a:rPr lang="et-EE" sz="1800" i="1" dirty="0">
                <a:solidFill>
                  <a:schemeClr val="tx1"/>
                </a:solidFill>
              </a:rPr>
              <a:t>(</a:t>
            </a:r>
            <a:r>
              <a:rPr lang="et-EE" sz="1800" i="1" dirty="0" smtClean="0">
                <a:solidFill>
                  <a:schemeClr val="tx1"/>
                </a:solidFill>
              </a:rPr>
              <a:t>esitatakse </a:t>
            </a:r>
            <a:r>
              <a:rPr lang="et-EE" sz="1800" i="1" dirty="0">
                <a:solidFill>
                  <a:schemeClr val="tx1"/>
                </a:solidFill>
              </a:rPr>
              <a:t>1</a:t>
            </a:r>
            <a:r>
              <a:rPr lang="et-EE" sz="1800" i="1" dirty="0">
                <a:solidFill>
                  <a:srgbClr val="FF0000"/>
                </a:solidFill>
              </a:rPr>
              <a:t>.ehitusega seotud </a:t>
            </a:r>
            <a:r>
              <a:rPr lang="et-EE" sz="1800" i="1" dirty="0">
                <a:solidFill>
                  <a:schemeClr val="tx1"/>
                </a:solidFill>
              </a:rPr>
              <a:t> </a:t>
            </a:r>
            <a:r>
              <a:rPr lang="et-EE" sz="1800" i="1" dirty="0" smtClean="0">
                <a:solidFill>
                  <a:schemeClr val="tx1"/>
                </a:solidFill>
              </a:rPr>
              <a:t>maksetaotlusega, §42 lg7 p9)</a:t>
            </a:r>
            <a:endParaRPr lang="et-EE" sz="1800" i="1" dirty="0">
              <a:solidFill>
                <a:schemeClr val="tx1"/>
              </a:solidFill>
            </a:endParaRPr>
          </a:p>
          <a:p>
            <a:pPr>
              <a:spcBef>
                <a:spcPts val="600"/>
              </a:spcBef>
              <a:spcAft>
                <a:spcPts val="600"/>
              </a:spcAft>
            </a:pPr>
            <a:r>
              <a:rPr lang="et-EE" sz="2400" dirty="0">
                <a:solidFill>
                  <a:schemeClr val="tx1"/>
                </a:solidFill>
              </a:rPr>
              <a:t>Toetus ehitamiseks võib sisaldada ka </a:t>
            </a:r>
          </a:p>
          <a:p>
            <a:pPr lvl="1">
              <a:spcBef>
                <a:spcPts val="600"/>
              </a:spcBef>
              <a:spcAft>
                <a:spcPts val="600"/>
              </a:spcAft>
            </a:pPr>
            <a:r>
              <a:rPr lang="et-EE" sz="2000" dirty="0">
                <a:solidFill>
                  <a:schemeClr val="tx1"/>
                </a:solidFill>
              </a:rPr>
              <a:t>kuni </a:t>
            </a:r>
            <a:r>
              <a:rPr lang="et-EE" sz="2000" b="1" dirty="0">
                <a:solidFill>
                  <a:schemeClr val="tx1"/>
                </a:solidFill>
              </a:rPr>
              <a:t>3%</a:t>
            </a:r>
            <a:r>
              <a:rPr lang="et-EE" sz="2000" dirty="0">
                <a:solidFill>
                  <a:schemeClr val="tx1"/>
                </a:solidFill>
              </a:rPr>
              <a:t> ehitustööde maksumusest omanikujärelevalve ja muinsuskaitselise järelevalve tegemiseks </a:t>
            </a:r>
          </a:p>
          <a:p>
            <a:pPr lvl="1">
              <a:spcBef>
                <a:spcPts val="600"/>
              </a:spcBef>
              <a:spcAft>
                <a:spcPts val="600"/>
              </a:spcAft>
            </a:pPr>
            <a:r>
              <a:rPr lang="et-EE" sz="2000" dirty="0">
                <a:solidFill>
                  <a:srgbClr val="FF0000"/>
                </a:solidFill>
              </a:rPr>
              <a:t>UUS!</a:t>
            </a:r>
            <a:r>
              <a:rPr lang="et-EE" sz="2000" dirty="0">
                <a:solidFill>
                  <a:schemeClr val="tx1"/>
                </a:solidFill>
              </a:rPr>
              <a:t> kuni </a:t>
            </a:r>
            <a:r>
              <a:rPr lang="et-EE" sz="2000" b="1" dirty="0">
                <a:solidFill>
                  <a:schemeClr val="tx1"/>
                </a:solidFill>
              </a:rPr>
              <a:t>10%</a:t>
            </a:r>
            <a:r>
              <a:rPr lang="et-EE" sz="2000" dirty="0">
                <a:solidFill>
                  <a:schemeClr val="tx1"/>
                </a:solidFill>
              </a:rPr>
              <a:t> ehitustööde maksumusest projekteerimistöödeks</a:t>
            </a:r>
          </a:p>
          <a:p>
            <a:pPr>
              <a:spcBef>
                <a:spcPts val="600"/>
              </a:spcBef>
              <a:spcAft>
                <a:spcPts val="600"/>
              </a:spcAft>
            </a:pPr>
            <a:r>
              <a:rPr lang="et-EE" sz="2400" dirty="0">
                <a:solidFill>
                  <a:srgbClr val="FF0000"/>
                </a:solidFill>
              </a:rPr>
              <a:t>UUS!</a:t>
            </a:r>
            <a:r>
              <a:rPr lang="et-EE" sz="2400" dirty="0">
                <a:solidFill>
                  <a:schemeClr val="tx1"/>
                </a:solidFill>
              </a:rPr>
              <a:t> Ehitise projekteerimistöid eraldiseisva projektina ei toetata</a:t>
            </a:r>
            <a:r>
              <a:rPr lang="et-EE" sz="2400" dirty="0" smtClean="0">
                <a:solidFill>
                  <a:schemeClr val="tx1"/>
                </a:solidFill>
              </a:rPr>
              <a:t>!</a:t>
            </a:r>
          </a:p>
          <a:p>
            <a:pPr>
              <a:spcBef>
                <a:spcPts val="600"/>
              </a:spcBef>
              <a:spcAft>
                <a:spcPts val="600"/>
              </a:spcAft>
            </a:pPr>
            <a:endParaRPr lang="et-EE" sz="2300" dirty="0" smtClean="0">
              <a:solidFill>
                <a:schemeClr val="tx1"/>
              </a:solidFill>
            </a:endParaRPr>
          </a:p>
          <a:p>
            <a:endParaRPr lang="et-EE" sz="2400" dirty="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1889884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a:t>
            </a:r>
            <a:r>
              <a:rPr lang="et-EE" sz="3600" b="1" dirty="0">
                <a:latin typeface="+mn-lt"/>
              </a:rPr>
              <a:t> </a:t>
            </a:r>
            <a:r>
              <a:rPr lang="et-EE" sz="3600" b="1" dirty="0">
                <a:solidFill>
                  <a:schemeClr val="tx1"/>
                </a:solidFill>
                <a:latin typeface="+mn-lt"/>
              </a:rPr>
              <a:t>Etapiviisiline investeering</a:t>
            </a:r>
          </a:p>
        </p:txBody>
      </p:sp>
      <p:sp>
        <p:nvSpPr>
          <p:cNvPr id="3" name="Content Placeholder 2"/>
          <p:cNvSpPr>
            <a:spLocks noGrp="1"/>
          </p:cNvSpPr>
          <p:nvPr>
            <p:ph idx="1"/>
          </p:nvPr>
        </p:nvSpPr>
        <p:spPr/>
        <p:txBody>
          <a:bodyPr/>
          <a:lstStyle/>
          <a:p>
            <a:r>
              <a:rPr lang="et-EE" sz="2400" dirty="0">
                <a:solidFill>
                  <a:schemeClr val="tx1"/>
                </a:solidFill>
              </a:rPr>
              <a:t>Selline ehitustegevus, mis ei võimalda pärast selle elluviimist ehitist sihipäraselt kasutada (projekti eesmärkidele vastavalt) EI OLE LUBATUD! §31 lg1 </a:t>
            </a:r>
            <a:r>
              <a:rPr lang="et-EE" sz="2400" dirty="0" smtClean="0">
                <a:solidFill>
                  <a:schemeClr val="tx1"/>
                </a:solidFill>
              </a:rPr>
              <a:t>p22</a:t>
            </a:r>
          </a:p>
          <a:p>
            <a:endParaRPr lang="et-EE" sz="2400" dirty="0">
              <a:solidFill>
                <a:schemeClr val="tx1"/>
              </a:solidFill>
            </a:endParaRPr>
          </a:p>
          <a:p>
            <a:r>
              <a:rPr lang="et-EE" sz="2400" dirty="0">
                <a:solidFill>
                  <a:schemeClr val="tx1"/>
                </a:solidFill>
              </a:rPr>
              <a:t>ehitusteatise- või ehitusloakohustusliku hoone ehitus-tegevuse puhul kavandatava ehitise maksumuse eelarve §37 lg 4 p2</a:t>
            </a:r>
          </a:p>
          <a:p>
            <a:endParaRPr lang="et-EE" sz="2400" dirty="0">
              <a:solidFill>
                <a:schemeClr val="tx1"/>
              </a:solidFill>
            </a:endParaRPr>
          </a:p>
          <a:p>
            <a:endParaRPr lang="et-EE" sz="2400" dirty="0">
              <a:solidFill>
                <a:schemeClr val="tx1"/>
              </a:solidFill>
            </a:endParaRPr>
          </a:p>
        </p:txBody>
      </p:sp>
    </p:spTree>
    <p:extLst>
      <p:ext uri="{BB962C8B-B14F-4D97-AF65-F5344CB8AC3E}">
        <p14:creationId xmlns:p14="http://schemas.microsoft.com/office/powerpoint/2010/main" xmlns="" val="3507625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Toetatav tegevus peab vastama järgmistele nõuetele </a:t>
            </a:r>
            <a:r>
              <a:rPr lang="et-EE" sz="3600" dirty="0" smtClean="0">
                <a:solidFill>
                  <a:schemeClr val="tx1"/>
                </a:solidFill>
                <a:latin typeface="+mn-lt"/>
              </a:rPr>
              <a:t>(§28 lg 2):</a:t>
            </a:r>
            <a:endParaRPr lang="et-EE" sz="3600" dirty="0">
              <a:solidFill>
                <a:schemeClr val="tx1"/>
              </a:solidFill>
              <a:latin typeface="+mn-lt"/>
            </a:endParaRPr>
          </a:p>
        </p:txBody>
      </p:sp>
      <p:sp>
        <p:nvSpPr>
          <p:cNvPr id="3" name="Content Placeholder 2"/>
          <p:cNvSpPr>
            <a:spLocks noGrp="1"/>
          </p:cNvSpPr>
          <p:nvPr>
            <p:ph idx="1"/>
          </p:nvPr>
        </p:nvSpPr>
        <p:spPr>
          <a:xfrm>
            <a:off x="457200" y="1988840"/>
            <a:ext cx="8229600" cy="4535785"/>
          </a:xfrm>
        </p:spPr>
        <p:txBody>
          <a:bodyPr/>
          <a:lstStyle/>
          <a:p>
            <a:pPr>
              <a:spcAft>
                <a:spcPts val="600"/>
              </a:spcAft>
            </a:pPr>
            <a:r>
              <a:rPr lang="et-EE" sz="2400" dirty="0" smtClean="0">
                <a:solidFill>
                  <a:schemeClr val="tx1"/>
                </a:solidFill>
              </a:rPr>
              <a:t>Ehitis</a:t>
            </a:r>
            <a:r>
              <a:rPr lang="et-EE" sz="2400" dirty="0">
                <a:solidFill>
                  <a:schemeClr val="tx1"/>
                </a:solidFill>
              </a:rPr>
              <a:t>, mida ehitatakse v.a. uus püstitatav hoone, või kuhu inventar või seade paigaldatakse, või mootorsõiduk, kuhu seade paigaldatakse, peab olema taotleja omandis või talle antud õiguslikel alustel kasutamiseks vähemalt viieks aastaks arvates PRIA poolt viimase toetusosa väljamaksmisest</a:t>
            </a:r>
          </a:p>
          <a:p>
            <a:pPr>
              <a:spcAft>
                <a:spcPts val="600"/>
              </a:spcAft>
            </a:pPr>
            <a:r>
              <a:rPr lang="fi-FI" sz="2400" dirty="0">
                <a:solidFill>
                  <a:schemeClr val="tx1"/>
                </a:solidFill>
              </a:rPr>
              <a:t>uue hoone püstitamiseks, peab kavandatava hoone alune maa olema projektitoetuse </a:t>
            </a:r>
            <a:r>
              <a:rPr lang="fi-FI" sz="2400" dirty="0" smtClean="0">
                <a:solidFill>
                  <a:schemeClr val="tx1"/>
                </a:solidFill>
              </a:rPr>
              <a:t>taotleja</a:t>
            </a:r>
            <a:r>
              <a:rPr lang="et-EE" sz="2400" dirty="0" smtClean="0">
                <a:solidFill>
                  <a:schemeClr val="tx1"/>
                </a:solidFill>
              </a:rPr>
              <a:t> omandis </a:t>
            </a:r>
            <a:r>
              <a:rPr lang="et-EE" sz="2400" dirty="0">
                <a:solidFill>
                  <a:schemeClr val="tx1"/>
                </a:solidFill>
              </a:rPr>
              <a:t>või on selle alusele maale projektitoetuse taotleja kasuks seatud </a:t>
            </a:r>
            <a:r>
              <a:rPr lang="et-EE" sz="2400" dirty="0" smtClean="0">
                <a:solidFill>
                  <a:schemeClr val="tx1"/>
                </a:solidFill>
              </a:rPr>
              <a:t>hoonestusõigus vähemalt </a:t>
            </a:r>
            <a:r>
              <a:rPr lang="et-EE" sz="2400" dirty="0">
                <a:solidFill>
                  <a:schemeClr val="tx1"/>
                </a:solidFill>
              </a:rPr>
              <a:t>viieks järgnevaks aastaks arvates PRIA poolt viimase toetusosa </a:t>
            </a:r>
            <a:r>
              <a:rPr lang="et-EE" sz="2400" dirty="0" smtClean="0">
                <a:solidFill>
                  <a:schemeClr val="tx1"/>
                </a:solidFill>
              </a:rPr>
              <a:t>väljamaksmisest</a:t>
            </a:r>
            <a:endParaRPr lang="et-EE" sz="2400" dirty="0">
              <a:solidFill>
                <a:schemeClr val="tx1"/>
              </a:solidFill>
            </a:endParaRPr>
          </a:p>
          <a:p>
            <a:endParaRPr lang="et-EE" dirty="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3359238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err="1">
                <a:solidFill>
                  <a:schemeClr val="tx1"/>
                </a:solidFill>
                <a:latin typeface="+mn-lt"/>
              </a:rPr>
              <a:t>Taristuinvesteeringud</a:t>
            </a:r>
            <a:endParaRPr lang="et-EE" sz="3600" b="1" dirty="0">
              <a:solidFill>
                <a:schemeClr val="tx1"/>
              </a:solidFill>
              <a:latin typeface="+mn-lt"/>
            </a:endParaRPr>
          </a:p>
        </p:txBody>
      </p:sp>
      <p:sp>
        <p:nvSpPr>
          <p:cNvPr id="3" name="Content Placeholder 2"/>
          <p:cNvSpPr>
            <a:spLocks noGrp="1"/>
          </p:cNvSpPr>
          <p:nvPr>
            <p:ph idx="1"/>
          </p:nvPr>
        </p:nvSpPr>
        <p:spPr>
          <a:xfrm>
            <a:off x="457200" y="1772816"/>
            <a:ext cx="8229600" cy="4751809"/>
          </a:xfrm>
        </p:spPr>
        <p:txBody>
          <a:bodyPr/>
          <a:lstStyle/>
          <a:p>
            <a:r>
              <a:rPr lang="et-EE" sz="2400" dirty="0">
                <a:solidFill>
                  <a:schemeClr val="tx1"/>
                </a:solidFill>
              </a:rPr>
              <a:t>veevarustuse-, kanalisatsiooni- ja reoveepuhastussüsteemi, elektrisüsteemi ja elektripaigaldise, uue põlvkonna elektroonilise side juurdepääsuvõrgu ja juurdepääsutee ehitamise kulud ning nende juurde kuuluvate seadmete ostmise, paigaldamise ja vastava võrguga liitumise </a:t>
            </a:r>
            <a:r>
              <a:rPr lang="et-EE" sz="2400" dirty="0" smtClean="0">
                <a:solidFill>
                  <a:schemeClr val="tx1"/>
                </a:solidFill>
              </a:rPr>
              <a:t>kulud </a:t>
            </a:r>
          </a:p>
          <a:p>
            <a:pPr marL="0" indent="0">
              <a:buNone/>
            </a:pPr>
            <a:r>
              <a:rPr lang="et-EE" sz="2400" dirty="0" smtClean="0">
                <a:solidFill>
                  <a:schemeClr val="tx1"/>
                </a:solidFill>
              </a:rPr>
              <a:t>   (§30 lg2 p2)</a:t>
            </a:r>
          </a:p>
          <a:p>
            <a:endParaRPr lang="et-EE" sz="2400" dirty="0">
              <a:solidFill>
                <a:schemeClr val="tx1"/>
              </a:solidFill>
            </a:endParaRPr>
          </a:p>
          <a:p>
            <a:r>
              <a:rPr lang="fi-FI" sz="2400" dirty="0">
                <a:solidFill>
                  <a:schemeClr val="tx1"/>
                </a:solidFill>
              </a:rPr>
              <a:t>Taristuinvesteeringuks loetakse</a:t>
            </a:r>
            <a:r>
              <a:rPr lang="et-EE" sz="2400" dirty="0">
                <a:solidFill>
                  <a:schemeClr val="tx1"/>
                </a:solidFill>
              </a:rPr>
              <a:t> investeeringut üksiktarbija liitumispunktini</a:t>
            </a:r>
            <a:r>
              <a:rPr lang="et-EE" sz="2400" dirty="0" smtClean="0">
                <a:solidFill>
                  <a:schemeClr val="tx1"/>
                </a:solidFill>
              </a:rPr>
              <a:t>.</a:t>
            </a:r>
            <a:endParaRPr lang="et-EE" sz="2400" dirty="0">
              <a:solidFill>
                <a:schemeClr val="tx1"/>
              </a:solidFill>
            </a:endParaRPr>
          </a:p>
        </p:txBody>
      </p:sp>
    </p:spTree>
    <p:extLst>
      <p:ext uri="{BB962C8B-B14F-4D97-AF65-F5344CB8AC3E}">
        <p14:creationId xmlns:p14="http://schemas.microsoft.com/office/powerpoint/2010/main" xmlns="" val="1873947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smtClean="0">
                <a:solidFill>
                  <a:schemeClr val="tx1"/>
                </a:solidFill>
                <a:latin typeface="+mn-lt"/>
              </a:rPr>
              <a:t>Põhivara, sh </a:t>
            </a:r>
            <a:r>
              <a:rPr lang="et-EE" sz="3600" b="1" dirty="0">
                <a:solidFill>
                  <a:schemeClr val="tx1"/>
                </a:solidFill>
                <a:latin typeface="+mn-lt"/>
              </a:rPr>
              <a:t>mootorsõiduk</a:t>
            </a:r>
            <a:endParaRPr lang="et-EE" sz="3600" dirty="0">
              <a:solidFill>
                <a:schemeClr val="tx1"/>
              </a:solidFill>
              <a:latin typeface="+mn-lt"/>
            </a:endParaRPr>
          </a:p>
        </p:txBody>
      </p:sp>
      <p:sp>
        <p:nvSpPr>
          <p:cNvPr id="3" name="Content Placeholder 2"/>
          <p:cNvSpPr>
            <a:spLocks noGrp="1"/>
          </p:cNvSpPr>
          <p:nvPr>
            <p:ph idx="1"/>
          </p:nvPr>
        </p:nvSpPr>
        <p:spPr>
          <a:xfrm>
            <a:off x="457200" y="1772816"/>
            <a:ext cx="8229600" cy="4751809"/>
          </a:xfrm>
        </p:spPr>
        <p:txBody>
          <a:bodyPr/>
          <a:lstStyle/>
          <a:p>
            <a:pPr marL="342900" lvl="1" indent="-342900">
              <a:spcAft>
                <a:spcPts val="600"/>
              </a:spcAft>
              <a:buFont typeface="Arial" pitchFamily="34" charset="0"/>
              <a:buChar char="•"/>
            </a:pPr>
            <a:r>
              <a:rPr lang="et-EE" sz="2400" dirty="0">
                <a:solidFill>
                  <a:schemeClr val="tx1"/>
                </a:solidFill>
              </a:rPr>
              <a:t>Ettevõtjad, MTÜ-d ja SA-d saavad toetust taotleda mootorsõiduki, masina, seadme, sisseseade või muu põhivara ostmiseks ja </a:t>
            </a:r>
            <a:r>
              <a:rPr lang="et-EE" sz="2400" dirty="0" smtClean="0">
                <a:solidFill>
                  <a:schemeClr val="tx1"/>
                </a:solidFill>
              </a:rPr>
              <a:t>paigaldamine §34 lg9</a:t>
            </a:r>
            <a:endParaRPr lang="et-EE" sz="2400" dirty="0">
              <a:solidFill>
                <a:schemeClr val="tx1"/>
              </a:solidFill>
            </a:endParaRPr>
          </a:p>
          <a:p>
            <a:pPr lvl="1">
              <a:spcAft>
                <a:spcPts val="600"/>
              </a:spcAft>
            </a:pPr>
            <a:r>
              <a:rPr lang="et-EE" sz="2000" b="1" dirty="0">
                <a:solidFill>
                  <a:srgbClr val="FF0000"/>
                </a:solidFill>
              </a:rPr>
              <a:t>UUS!</a:t>
            </a:r>
            <a:r>
              <a:rPr lang="et-EE" sz="2000" b="1" dirty="0">
                <a:solidFill>
                  <a:schemeClr val="tx1"/>
                </a:solidFill>
              </a:rPr>
              <a:t> </a:t>
            </a:r>
            <a:r>
              <a:rPr lang="et-EE" sz="2000" dirty="0">
                <a:solidFill>
                  <a:schemeClr val="tx1"/>
                </a:solidFill>
              </a:rPr>
              <a:t>Maastikusõiduki või </a:t>
            </a:r>
            <a:r>
              <a:rPr lang="et-EE" sz="2000" dirty="0" smtClean="0">
                <a:solidFill>
                  <a:schemeClr val="tx1"/>
                </a:solidFill>
              </a:rPr>
              <a:t>mootorsõiduki </a:t>
            </a:r>
            <a:r>
              <a:rPr lang="et-EE" sz="2000" dirty="0">
                <a:solidFill>
                  <a:schemeClr val="tx1"/>
                </a:solidFill>
              </a:rPr>
              <a:t>sihtotstarve peab olema </a:t>
            </a:r>
            <a:r>
              <a:rPr lang="et-EE" sz="2000" b="1" dirty="0">
                <a:solidFill>
                  <a:schemeClr val="tx1"/>
                </a:solidFill>
              </a:rPr>
              <a:t>KTG tegevuspiirkonnas </a:t>
            </a:r>
            <a:r>
              <a:rPr lang="et-EE" sz="2000" dirty="0">
                <a:solidFill>
                  <a:schemeClr val="tx1"/>
                </a:solidFill>
              </a:rPr>
              <a:t>teenuste </a:t>
            </a:r>
            <a:r>
              <a:rPr lang="et-EE" sz="2000" dirty="0" smtClean="0">
                <a:solidFill>
                  <a:schemeClr val="tx1"/>
                </a:solidFill>
              </a:rPr>
              <a:t>osutamine §30 lg2 p4</a:t>
            </a:r>
            <a:endParaRPr lang="et-EE" sz="2000" dirty="0">
              <a:solidFill>
                <a:schemeClr val="tx1"/>
              </a:solidFill>
            </a:endParaRPr>
          </a:p>
          <a:p>
            <a:pPr>
              <a:spcAft>
                <a:spcPts val="600"/>
              </a:spcAft>
            </a:pPr>
            <a:r>
              <a:rPr lang="et-EE" sz="2400" b="1" dirty="0">
                <a:solidFill>
                  <a:schemeClr val="tx1"/>
                </a:solidFill>
              </a:rPr>
              <a:t>Toetust ei saa sõiduauto </a:t>
            </a:r>
            <a:r>
              <a:rPr lang="et-EE" sz="2400" dirty="0">
                <a:solidFill>
                  <a:schemeClr val="tx1"/>
                </a:solidFill>
              </a:rPr>
              <a:t>ostmiseks ega liisimiseks</a:t>
            </a:r>
            <a:r>
              <a:rPr lang="et-EE" sz="2400" dirty="0" smtClean="0">
                <a:solidFill>
                  <a:schemeClr val="tx1"/>
                </a:solidFill>
              </a:rPr>
              <a:t>!  </a:t>
            </a:r>
            <a:r>
              <a:rPr lang="et-EE" sz="2000" dirty="0" smtClean="0">
                <a:solidFill>
                  <a:schemeClr val="tx1"/>
                </a:solidFill>
              </a:rPr>
              <a:t>§31 lg1 p10</a:t>
            </a:r>
            <a:endParaRPr lang="et-EE" sz="2000" dirty="0">
              <a:solidFill>
                <a:schemeClr val="tx1"/>
              </a:solidFill>
            </a:endParaRPr>
          </a:p>
          <a:p>
            <a:pPr>
              <a:spcAft>
                <a:spcPts val="600"/>
              </a:spcAft>
            </a:pPr>
            <a:r>
              <a:rPr lang="et-EE" sz="2400" b="1" dirty="0" smtClean="0">
                <a:solidFill>
                  <a:schemeClr val="tx1"/>
                </a:solidFill>
              </a:rPr>
              <a:t>Kohalik </a:t>
            </a:r>
            <a:r>
              <a:rPr lang="et-EE" sz="2400" b="1" dirty="0">
                <a:solidFill>
                  <a:schemeClr val="tx1"/>
                </a:solidFill>
              </a:rPr>
              <a:t>omavalitsusüksus (KOV)</a:t>
            </a:r>
            <a:r>
              <a:rPr lang="et-EE" sz="2400" dirty="0">
                <a:solidFill>
                  <a:schemeClr val="tx1"/>
                </a:solidFill>
              </a:rPr>
              <a:t> ja </a:t>
            </a:r>
            <a:r>
              <a:rPr lang="fi-FI" sz="2400" dirty="0">
                <a:solidFill>
                  <a:schemeClr val="tx1"/>
                </a:solidFill>
              </a:rPr>
              <a:t>põllu- ja maamajanduse valdkonna </a:t>
            </a:r>
            <a:r>
              <a:rPr lang="fi-FI" sz="2400" b="1" dirty="0">
                <a:solidFill>
                  <a:schemeClr val="tx1"/>
                </a:solidFill>
              </a:rPr>
              <a:t>riigimuuseum</a:t>
            </a:r>
            <a:r>
              <a:rPr lang="et-EE" sz="2400" dirty="0">
                <a:solidFill>
                  <a:schemeClr val="tx1"/>
                </a:solidFill>
              </a:rPr>
              <a:t> </a:t>
            </a:r>
            <a:r>
              <a:rPr lang="et-EE" sz="2400" b="1" dirty="0">
                <a:solidFill>
                  <a:schemeClr val="tx1"/>
                </a:solidFill>
              </a:rPr>
              <a:t>ei saa toetust mootorsõiduki </a:t>
            </a:r>
            <a:r>
              <a:rPr lang="et-EE" sz="2400" dirty="0">
                <a:solidFill>
                  <a:schemeClr val="tx1"/>
                </a:solidFill>
              </a:rPr>
              <a:t>ostmiseks, liisimiseks</a:t>
            </a:r>
            <a:endParaRPr lang="et-EE" sz="2400" b="1" dirty="0">
              <a:solidFill>
                <a:schemeClr val="tx1"/>
              </a:solidFill>
            </a:endParaRPr>
          </a:p>
          <a:p>
            <a:pPr>
              <a:spcAft>
                <a:spcPts val="600"/>
              </a:spcAft>
            </a:pPr>
            <a:r>
              <a:rPr lang="et-EE" sz="2400" b="1" dirty="0">
                <a:solidFill>
                  <a:schemeClr val="tx1"/>
                </a:solidFill>
              </a:rPr>
              <a:t>Seltsing ei saa toetust põhivara </a:t>
            </a:r>
            <a:r>
              <a:rPr lang="et-EE" sz="2400" dirty="0">
                <a:solidFill>
                  <a:schemeClr val="tx1"/>
                </a:solidFill>
              </a:rPr>
              <a:t>ostmiseks, liisimiseks</a:t>
            </a:r>
            <a:endParaRPr lang="et-EE" sz="2400" b="1" dirty="0">
              <a:solidFill>
                <a:schemeClr val="tx1"/>
              </a:solidFill>
            </a:endParaRPr>
          </a:p>
          <a:p>
            <a:endParaRPr lang="et-EE" sz="2400" dirty="0">
              <a:solidFill>
                <a:schemeClr val="tx1"/>
              </a:solidFill>
            </a:endParaRPr>
          </a:p>
        </p:txBody>
      </p:sp>
    </p:spTree>
    <p:extLst>
      <p:ext uri="{BB962C8B-B14F-4D97-AF65-F5344CB8AC3E}">
        <p14:creationId xmlns:p14="http://schemas.microsoft.com/office/powerpoint/2010/main" xmlns="" val="37100795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Liising</a:t>
            </a:r>
            <a:r>
              <a:rPr lang="et-EE" sz="3600" b="1" baseline="30000" dirty="0">
                <a:solidFill>
                  <a:schemeClr val="tx1"/>
                </a:solidFill>
                <a:latin typeface="+mn-lt"/>
              </a:rPr>
              <a:t>1</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dirty="0">
                <a:solidFill>
                  <a:schemeClr val="tx1"/>
                </a:solidFill>
              </a:rPr>
              <a:t>Juhul kui põhivara </a:t>
            </a:r>
            <a:r>
              <a:rPr lang="et-EE" sz="2400" dirty="0" smtClean="0">
                <a:solidFill>
                  <a:schemeClr val="tx1"/>
                </a:solidFill>
              </a:rPr>
              <a:t>liisitakse, </a:t>
            </a:r>
            <a:r>
              <a:rPr lang="et-EE" sz="2400" dirty="0">
                <a:solidFill>
                  <a:schemeClr val="tx1"/>
                </a:solidFill>
              </a:rPr>
              <a:t>siis peab </a:t>
            </a:r>
            <a:r>
              <a:rPr lang="et-EE" sz="2400" b="1" dirty="0">
                <a:solidFill>
                  <a:schemeClr val="tx1"/>
                </a:solidFill>
              </a:rPr>
              <a:t>asja omandiõigus üle minema projektitoetuse saajale </a:t>
            </a:r>
            <a:r>
              <a:rPr lang="et-EE" sz="2400" dirty="0">
                <a:solidFill>
                  <a:schemeClr val="tx1"/>
                </a:solidFill>
              </a:rPr>
              <a:t>hiljemalt viie aasta möödudes arvates </a:t>
            </a:r>
            <a:r>
              <a:rPr lang="et-EE" sz="2400" u="sng" dirty="0">
                <a:solidFill>
                  <a:schemeClr val="tx1"/>
                </a:solidFill>
              </a:rPr>
              <a:t>PRIA poolt </a:t>
            </a:r>
            <a:r>
              <a:rPr lang="et-EE" sz="2400" u="sng" dirty="0" smtClean="0">
                <a:solidFill>
                  <a:schemeClr val="tx1"/>
                </a:solidFill>
              </a:rPr>
              <a:t>taotluse rahuldamise otsuse tegemisest </a:t>
            </a:r>
            <a:r>
              <a:rPr lang="et-EE" sz="2400" dirty="0">
                <a:solidFill>
                  <a:schemeClr val="tx1"/>
                </a:solidFill>
              </a:rPr>
              <a:t>(kõige hiljem </a:t>
            </a:r>
            <a:r>
              <a:rPr lang="et-EE" sz="2400" dirty="0" smtClean="0">
                <a:solidFill>
                  <a:schemeClr val="tx1"/>
                </a:solidFill>
              </a:rPr>
              <a:t>30.06.2023, </a:t>
            </a:r>
            <a:r>
              <a:rPr lang="et-EE" sz="2100" dirty="0" smtClean="0">
                <a:solidFill>
                  <a:schemeClr val="tx1"/>
                </a:solidFill>
              </a:rPr>
              <a:t>§31 lg1 p12</a:t>
            </a:r>
            <a:r>
              <a:rPr lang="et-EE" sz="2400" dirty="0" smtClean="0">
                <a:solidFill>
                  <a:schemeClr val="tx1"/>
                </a:solidFill>
              </a:rPr>
              <a:t>) </a:t>
            </a:r>
            <a:endParaRPr lang="et-EE" sz="2400" dirty="0">
              <a:solidFill>
                <a:schemeClr val="tx1"/>
              </a:solidFill>
            </a:endParaRPr>
          </a:p>
          <a:p>
            <a:pPr lvl="1"/>
            <a:r>
              <a:rPr lang="et-EE" sz="2100" dirty="0">
                <a:solidFill>
                  <a:schemeClr val="tx1"/>
                </a:solidFill>
              </a:rPr>
              <a:t>liisingulepinguga seotud kulud, nagu </a:t>
            </a:r>
            <a:r>
              <a:rPr lang="et-EE" sz="2100" dirty="0" smtClean="0">
                <a:solidFill>
                  <a:schemeClr val="tx1"/>
                </a:solidFill>
              </a:rPr>
              <a:t>liisinguandja </a:t>
            </a:r>
            <a:r>
              <a:rPr lang="et-EE" sz="2100" dirty="0">
                <a:solidFill>
                  <a:schemeClr val="tx1"/>
                </a:solidFill>
              </a:rPr>
              <a:t>kasumimäär, intressi refinantseerimiskulud, üldkulud </a:t>
            </a:r>
            <a:r>
              <a:rPr lang="et-EE" sz="2100" dirty="0" smtClean="0">
                <a:solidFill>
                  <a:schemeClr val="tx1"/>
                </a:solidFill>
              </a:rPr>
              <a:t>ja </a:t>
            </a:r>
            <a:r>
              <a:rPr lang="et-EE" sz="2100" dirty="0">
                <a:solidFill>
                  <a:schemeClr val="tx1"/>
                </a:solidFill>
              </a:rPr>
              <a:t>kindlustusmaksed – </a:t>
            </a:r>
            <a:r>
              <a:rPr lang="et-EE" sz="2100" dirty="0" smtClean="0">
                <a:solidFill>
                  <a:schemeClr val="tx1"/>
                </a:solidFill>
              </a:rPr>
              <a:t>          ei </a:t>
            </a:r>
            <a:r>
              <a:rPr lang="et-EE" sz="2100" dirty="0">
                <a:solidFill>
                  <a:schemeClr val="tx1"/>
                </a:solidFill>
              </a:rPr>
              <a:t>ole abikõlblikud</a:t>
            </a:r>
            <a:r>
              <a:rPr lang="et-EE" sz="2100" dirty="0" smtClean="0">
                <a:solidFill>
                  <a:schemeClr val="tx1"/>
                </a:solidFill>
              </a:rPr>
              <a:t>! (§31 lg 1 p11)</a:t>
            </a:r>
            <a:endParaRPr lang="et-EE" sz="2100" dirty="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1443267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Liising</a:t>
            </a:r>
            <a:r>
              <a:rPr lang="et-EE" sz="3600" b="1" baseline="30000" dirty="0">
                <a:solidFill>
                  <a:schemeClr val="tx1"/>
                </a:solidFill>
                <a:latin typeface="+mn-lt"/>
              </a:rPr>
              <a:t>2</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dirty="0">
                <a:solidFill>
                  <a:schemeClr val="tx1"/>
                </a:solidFill>
              </a:rPr>
              <a:t>Liisingu puhul makstakse toetus välja </a:t>
            </a:r>
            <a:r>
              <a:rPr lang="et-EE" sz="2400" b="1" dirty="0">
                <a:solidFill>
                  <a:schemeClr val="tx1"/>
                </a:solidFill>
              </a:rPr>
              <a:t>kuni viie aasta jooksul </a:t>
            </a:r>
            <a:r>
              <a:rPr lang="et-EE" sz="2400" dirty="0">
                <a:solidFill>
                  <a:schemeClr val="tx1"/>
                </a:solidFill>
              </a:rPr>
              <a:t>arvates taotluse rahuldamise otsusest, kuid hiljemalt 30.juuniks 2023</a:t>
            </a:r>
          </a:p>
          <a:p>
            <a:pPr lvl="1"/>
            <a:r>
              <a:rPr lang="et-EE" sz="2400" dirty="0">
                <a:solidFill>
                  <a:srgbClr val="FF0000"/>
                </a:solidFill>
              </a:rPr>
              <a:t>UUS!</a:t>
            </a:r>
            <a:r>
              <a:rPr lang="et-EE" sz="2400" dirty="0">
                <a:solidFill>
                  <a:schemeClr val="tx1"/>
                </a:solidFill>
              </a:rPr>
              <a:t> </a:t>
            </a:r>
            <a:r>
              <a:rPr lang="et-EE" sz="2400" dirty="0" smtClean="0">
                <a:solidFill>
                  <a:schemeClr val="tx1"/>
                </a:solidFill>
              </a:rPr>
              <a:t>kalendri</a:t>
            </a:r>
            <a:r>
              <a:rPr lang="et-EE" sz="2400" b="1" dirty="0" smtClean="0">
                <a:solidFill>
                  <a:schemeClr val="tx1"/>
                </a:solidFill>
              </a:rPr>
              <a:t>aasta</a:t>
            </a:r>
            <a:r>
              <a:rPr lang="et-EE" sz="2400" dirty="0" smtClean="0">
                <a:solidFill>
                  <a:schemeClr val="tx1"/>
                </a:solidFill>
              </a:rPr>
              <a:t> </a:t>
            </a:r>
            <a:r>
              <a:rPr lang="et-EE" sz="2400" dirty="0">
                <a:solidFill>
                  <a:schemeClr val="tx1"/>
                </a:solidFill>
              </a:rPr>
              <a:t>jooksul saab esitada </a:t>
            </a:r>
            <a:r>
              <a:rPr lang="et-EE" sz="2400" b="1" dirty="0">
                <a:solidFill>
                  <a:schemeClr val="tx1"/>
                </a:solidFill>
              </a:rPr>
              <a:t>kuni neli maksetaotlust</a:t>
            </a:r>
            <a:r>
              <a:rPr lang="et-EE" sz="2400" dirty="0">
                <a:solidFill>
                  <a:schemeClr val="tx1"/>
                </a:solidFill>
              </a:rPr>
              <a:t> </a:t>
            </a:r>
            <a:r>
              <a:rPr lang="et-EE" sz="2400" dirty="0" smtClean="0">
                <a:solidFill>
                  <a:schemeClr val="tx1"/>
                </a:solidFill>
              </a:rPr>
              <a:t>§42 lg4</a:t>
            </a:r>
            <a:endParaRPr lang="et-EE" sz="2400" dirty="0">
              <a:solidFill>
                <a:schemeClr val="tx1"/>
              </a:solidFill>
            </a:endParaRPr>
          </a:p>
          <a:p>
            <a:pPr lvl="2"/>
            <a:r>
              <a:rPr lang="et-EE" sz="2000" dirty="0">
                <a:solidFill>
                  <a:schemeClr val="tx1"/>
                </a:solidFill>
              </a:rPr>
              <a:t>esimese maksetaotlusega: liisinguleping, maksegraafik, üleandmise-vastuvõtmise akt, arve</a:t>
            </a:r>
          </a:p>
          <a:p>
            <a:pPr lvl="2"/>
            <a:r>
              <a:rPr lang="et-EE" sz="2000" dirty="0">
                <a:solidFill>
                  <a:schemeClr val="tx1"/>
                </a:solidFill>
              </a:rPr>
              <a:t>järgmiste maksetaotlustega </a:t>
            </a:r>
            <a:r>
              <a:rPr lang="et-EE" sz="2000" dirty="0" err="1">
                <a:solidFill>
                  <a:schemeClr val="tx1"/>
                </a:solidFill>
              </a:rPr>
              <a:t>arve(d</a:t>
            </a:r>
            <a:r>
              <a:rPr lang="et-EE" sz="2000" dirty="0">
                <a:solidFill>
                  <a:schemeClr val="tx1"/>
                </a:solidFill>
              </a:rPr>
              <a:t>) ja tasumist tõendavad dokumendid</a:t>
            </a:r>
          </a:p>
          <a:p>
            <a:endParaRPr lang="et-EE" dirty="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20238871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Toetatavad </a:t>
            </a:r>
            <a:r>
              <a:rPr lang="et-EE" sz="3600" b="1" dirty="0" smtClean="0">
                <a:solidFill>
                  <a:schemeClr val="tx1"/>
                </a:solidFill>
                <a:latin typeface="+mn-lt"/>
              </a:rPr>
              <a:t>tegevused (§ 30)</a:t>
            </a:r>
            <a:endParaRPr lang="et-EE" sz="3600" dirty="0">
              <a:solidFill>
                <a:schemeClr val="tx1"/>
              </a:solidFill>
              <a:latin typeface="+mn-lt"/>
            </a:endParaRPr>
          </a:p>
        </p:txBody>
      </p:sp>
      <p:sp>
        <p:nvSpPr>
          <p:cNvPr id="3" name="Content Placeholder 2"/>
          <p:cNvSpPr>
            <a:spLocks noGrp="1"/>
          </p:cNvSpPr>
          <p:nvPr>
            <p:ph idx="1"/>
          </p:nvPr>
        </p:nvSpPr>
        <p:spPr>
          <a:xfrm>
            <a:off x="457200" y="1844824"/>
            <a:ext cx="8229600" cy="4679801"/>
          </a:xfrm>
        </p:spPr>
        <p:txBody>
          <a:bodyPr/>
          <a:lstStyle/>
          <a:p>
            <a:pPr>
              <a:buNone/>
            </a:pPr>
            <a:r>
              <a:rPr lang="et-EE" sz="2400" dirty="0">
                <a:solidFill>
                  <a:schemeClr val="tx1"/>
                </a:solidFill>
              </a:rPr>
              <a:t>Projektitoetust võib taotleda </a:t>
            </a:r>
            <a:r>
              <a:rPr lang="et-EE" sz="2400" b="1" dirty="0">
                <a:solidFill>
                  <a:schemeClr val="tx1"/>
                </a:solidFill>
              </a:rPr>
              <a:t>strateegia meetmes nimetatud tegevuse jaoks:</a:t>
            </a:r>
            <a:endParaRPr lang="et-EE" sz="2400" dirty="0">
              <a:solidFill>
                <a:schemeClr val="tx1"/>
              </a:solidFill>
            </a:endParaRPr>
          </a:p>
          <a:p>
            <a:pPr marL="514350" indent="-514350">
              <a:buFont typeface="+mj-lt"/>
              <a:buAutoNum type="arabicPeriod"/>
            </a:pPr>
            <a:r>
              <a:rPr lang="et-EE" sz="2400" dirty="0">
                <a:solidFill>
                  <a:schemeClr val="tx1"/>
                </a:solidFill>
              </a:rPr>
              <a:t>ehitise ehitamine, parendamine</a:t>
            </a:r>
          </a:p>
          <a:p>
            <a:pPr marL="514350" indent="-514350">
              <a:buFont typeface="+mj-lt"/>
              <a:buAutoNum type="arabicPeriod"/>
            </a:pPr>
            <a:r>
              <a:rPr lang="et-EE" sz="2400" dirty="0" err="1">
                <a:solidFill>
                  <a:schemeClr val="tx1"/>
                </a:solidFill>
              </a:rPr>
              <a:t>taristuinvesteeringud</a:t>
            </a:r>
            <a:r>
              <a:rPr lang="et-EE" sz="2400" dirty="0">
                <a:solidFill>
                  <a:schemeClr val="tx1"/>
                </a:solidFill>
              </a:rPr>
              <a:t>, sh</a:t>
            </a:r>
          </a:p>
          <a:p>
            <a:pPr marL="914400" lvl="1" indent="-514350"/>
            <a:r>
              <a:rPr lang="nn-NO" sz="2400" dirty="0">
                <a:solidFill>
                  <a:schemeClr val="tx1"/>
                </a:solidFill>
              </a:rPr>
              <a:t>uue põlvkonna elektroonilise side juurdepääsuvõrgu</a:t>
            </a:r>
            <a:r>
              <a:rPr lang="et-EE" sz="2400" dirty="0">
                <a:solidFill>
                  <a:schemeClr val="tx1"/>
                </a:solidFill>
              </a:rPr>
              <a:t>d</a:t>
            </a:r>
          </a:p>
          <a:p>
            <a:pPr marL="514350" indent="-514350">
              <a:buFont typeface="+mj-lt"/>
              <a:buAutoNum type="arabicPeriod"/>
            </a:pPr>
            <a:r>
              <a:rPr lang="et-EE" sz="2400" dirty="0">
                <a:solidFill>
                  <a:schemeClr val="tx1"/>
                </a:solidFill>
              </a:rPr>
              <a:t>mootorsõiduki, masina, seadme, sisseseade või muu põhivara ostmine, paigaldamine</a:t>
            </a:r>
          </a:p>
          <a:p>
            <a:pPr marL="514350" indent="-514350">
              <a:buFont typeface="+mj-lt"/>
              <a:buAutoNum type="arabicPeriod"/>
            </a:pPr>
            <a:r>
              <a:rPr lang="et-EE" sz="2400" dirty="0">
                <a:solidFill>
                  <a:schemeClr val="tx1"/>
                </a:solidFill>
              </a:rPr>
              <a:t>infotehnoloogilise lahenduse ja tarkvara ostmine, paigaldamine</a:t>
            </a:r>
          </a:p>
          <a:p>
            <a:pPr marL="514350" indent="-514350">
              <a:buFont typeface="+mj-lt"/>
              <a:buAutoNum type="arabicPeriod"/>
            </a:pPr>
            <a:r>
              <a:rPr lang="et-EE" sz="2400" dirty="0">
                <a:solidFill>
                  <a:schemeClr val="tx1"/>
                </a:solidFill>
              </a:rPr>
              <a:t>teostatavusuuringu koostamine</a:t>
            </a:r>
          </a:p>
          <a:p>
            <a:pPr marL="514350" indent="-514350">
              <a:buFont typeface="+mj-lt"/>
              <a:buAutoNum type="arabicPeriod"/>
            </a:pPr>
            <a:r>
              <a:rPr lang="et-EE" sz="2400" dirty="0">
                <a:solidFill>
                  <a:schemeClr val="tx1"/>
                </a:solidFill>
              </a:rPr>
              <a:t>punktides 1-5 nimetamata tööde, teenuste, kaupade ostmine</a:t>
            </a:r>
            <a:endParaRPr lang="et-EE" sz="2400" i="1" dirty="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3444183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 </a:t>
            </a:r>
            <a:r>
              <a:rPr lang="et-EE" sz="3600" b="1" dirty="0" smtClean="0">
                <a:solidFill>
                  <a:schemeClr val="tx1"/>
                </a:solidFill>
                <a:latin typeface="+mn-lt"/>
              </a:rPr>
              <a:t>Mitteinvesteeringud </a:t>
            </a:r>
            <a:r>
              <a:rPr lang="et-EE" sz="3600" dirty="0" smtClean="0">
                <a:solidFill>
                  <a:schemeClr val="tx1"/>
                </a:solidFill>
                <a:latin typeface="+mn-lt"/>
              </a:rPr>
              <a:t>§30 lg2 p7</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dirty="0">
                <a:solidFill>
                  <a:schemeClr val="tx1"/>
                </a:solidFill>
              </a:rPr>
              <a:t>Mitteinvesteeringuteks  ehk  </a:t>
            </a:r>
            <a:r>
              <a:rPr lang="et-EE" sz="2400" i="1" dirty="0">
                <a:solidFill>
                  <a:schemeClr val="tx1"/>
                </a:solidFill>
              </a:rPr>
              <a:t>pehmete tegevuste elluviimiseks </a:t>
            </a:r>
            <a:r>
              <a:rPr lang="et-EE" sz="2400" dirty="0">
                <a:solidFill>
                  <a:schemeClr val="tx1"/>
                </a:solidFill>
              </a:rPr>
              <a:t>saab projektitoetust taotleda, kui need on </a:t>
            </a:r>
            <a:r>
              <a:rPr lang="et-EE" sz="2400" dirty="0">
                <a:solidFill>
                  <a:srgbClr val="FF0000"/>
                </a:solidFill>
              </a:rPr>
              <a:t>osa </a:t>
            </a:r>
            <a:r>
              <a:rPr lang="et-EE" sz="2400" b="1" dirty="0">
                <a:solidFill>
                  <a:schemeClr val="tx1"/>
                </a:solidFill>
              </a:rPr>
              <a:t>ühisprojektist</a:t>
            </a:r>
            <a:r>
              <a:rPr lang="et-EE" sz="2400" dirty="0">
                <a:solidFill>
                  <a:schemeClr val="tx1"/>
                </a:solidFill>
              </a:rPr>
              <a:t>, </a:t>
            </a:r>
            <a:r>
              <a:rPr lang="et-EE" sz="2400" b="1" dirty="0">
                <a:solidFill>
                  <a:schemeClr val="tx1"/>
                </a:solidFill>
              </a:rPr>
              <a:t>teadmussiirde projektist </a:t>
            </a:r>
            <a:r>
              <a:rPr lang="et-EE" sz="2400" dirty="0">
                <a:solidFill>
                  <a:schemeClr val="tx1"/>
                </a:solidFill>
              </a:rPr>
              <a:t>või tegevusgruppide omavahelisest </a:t>
            </a:r>
            <a:r>
              <a:rPr lang="et-EE" sz="2400" b="1" dirty="0">
                <a:solidFill>
                  <a:schemeClr val="tx1"/>
                </a:solidFill>
              </a:rPr>
              <a:t>koostööprojektist</a:t>
            </a:r>
          </a:p>
          <a:p>
            <a:pPr lvl="1"/>
            <a:endParaRPr lang="et-EE" sz="2400" dirty="0">
              <a:solidFill>
                <a:schemeClr val="tx1"/>
              </a:solidFill>
            </a:endParaRPr>
          </a:p>
          <a:p>
            <a:pPr lvl="1"/>
            <a:endParaRPr lang="et-EE" sz="2400" dirty="0">
              <a:solidFill>
                <a:schemeClr val="tx1"/>
              </a:solidFill>
            </a:endParaRPr>
          </a:p>
          <a:p>
            <a:endParaRPr lang="et-EE" sz="2400" dirty="0">
              <a:solidFill>
                <a:schemeClr val="tx1"/>
              </a:solidFill>
            </a:endParaRPr>
          </a:p>
        </p:txBody>
      </p:sp>
    </p:spTree>
    <p:extLst>
      <p:ext uri="{BB962C8B-B14F-4D97-AF65-F5344CB8AC3E}">
        <p14:creationId xmlns:p14="http://schemas.microsoft.com/office/powerpoint/2010/main" xmlns="" val="3797275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 </a:t>
            </a:r>
            <a:r>
              <a:rPr lang="et-EE" sz="3600" b="1" dirty="0">
                <a:solidFill>
                  <a:schemeClr val="tx1"/>
                </a:solidFill>
                <a:latin typeface="+mn-lt"/>
              </a:rPr>
              <a:t>Ühisprojekt </a:t>
            </a:r>
            <a:r>
              <a:rPr lang="et-EE" sz="3600" b="1" baseline="30000" dirty="0">
                <a:solidFill>
                  <a:schemeClr val="tx1"/>
                </a:solidFill>
                <a:latin typeface="+mn-lt"/>
              </a:rPr>
              <a:t>1</a:t>
            </a:r>
            <a:endParaRPr lang="et-EE" sz="3600" dirty="0">
              <a:solidFill>
                <a:schemeClr val="tx1"/>
              </a:solidFill>
              <a:latin typeface="+mn-lt"/>
            </a:endParaRPr>
          </a:p>
        </p:txBody>
      </p:sp>
      <p:sp>
        <p:nvSpPr>
          <p:cNvPr id="3" name="Content Placeholder 2"/>
          <p:cNvSpPr>
            <a:spLocks noGrp="1"/>
          </p:cNvSpPr>
          <p:nvPr>
            <p:ph idx="1"/>
          </p:nvPr>
        </p:nvSpPr>
        <p:spPr>
          <a:xfrm>
            <a:off x="457200" y="1844824"/>
            <a:ext cx="8229600" cy="4679801"/>
          </a:xfrm>
        </p:spPr>
        <p:txBody>
          <a:bodyPr/>
          <a:lstStyle/>
          <a:p>
            <a:pPr>
              <a:spcAft>
                <a:spcPts val="600"/>
              </a:spcAft>
            </a:pPr>
            <a:r>
              <a:rPr lang="et-EE" sz="2400" dirty="0">
                <a:solidFill>
                  <a:schemeClr val="tx1"/>
                </a:solidFill>
              </a:rPr>
              <a:t>Taotlejal peab olema </a:t>
            </a:r>
            <a:r>
              <a:rPr lang="et-EE" sz="2400" b="1" dirty="0">
                <a:solidFill>
                  <a:schemeClr val="tx1"/>
                </a:solidFill>
              </a:rPr>
              <a:t>vähemalt üks partner </a:t>
            </a:r>
            <a:r>
              <a:rPr lang="et-EE" sz="2400" dirty="0">
                <a:solidFill>
                  <a:schemeClr val="tx1"/>
                </a:solidFill>
              </a:rPr>
              <a:t>- füüsilisest isikust ettevõtja või juriidiline </a:t>
            </a:r>
            <a:r>
              <a:rPr lang="et-EE" sz="2400" dirty="0" smtClean="0">
                <a:solidFill>
                  <a:schemeClr val="tx1"/>
                </a:solidFill>
              </a:rPr>
              <a:t>isik §28 lg 3 p2</a:t>
            </a:r>
            <a:endParaRPr lang="et-EE" sz="2400" dirty="0">
              <a:solidFill>
                <a:schemeClr val="tx1"/>
              </a:solidFill>
            </a:endParaRPr>
          </a:p>
          <a:p>
            <a:pPr lvl="1">
              <a:spcAft>
                <a:spcPts val="600"/>
              </a:spcAft>
            </a:pPr>
            <a:r>
              <a:rPr lang="et-EE" sz="2400" dirty="0" smtClean="0">
                <a:solidFill>
                  <a:schemeClr val="tx1"/>
                </a:solidFill>
              </a:rPr>
              <a:t>Kui ühisprojekti algatajaks on KTG, siis ei saa ainsaks partneriks olla teine KTG</a:t>
            </a:r>
            <a:endParaRPr lang="et-EE" sz="2400" dirty="0">
              <a:solidFill>
                <a:schemeClr val="tx1"/>
              </a:solidFill>
            </a:endParaRPr>
          </a:p>
          <a:p>
            <a:pPr>
              <a:spcAft>
                <a:spcPts val="600"/>
              </a:spcAft>
            </a:pPr>
            <a:r>
              <a:rPr lang="et-EE" sz="2400" dirty="0" smtClean="0">
                <a:solidFill>
                  <a:schemeClr val="tx1"/>
                </a:solidFill>
              </a:rPr>
              <a:t>Ühisprojekti </a:t>
            </a:r>
            <a:r>
              <a:rPr lang="et-EE" sz="2400" dirty="0">
                <a:solidFill>
                  <a:schemeClr val="tx1"/>
                </a:solidFill>
              </a:rPr>
              <a:t>tegevused viiakse ellu </a:t>
            </a:r>
            <a:r>
              <a:rPr lang="et-EE" sz="2400" b="1" dirty="0">
                <a:solidFill>
                  <a:schemeClr val="tx1"/>
                </a:solidFill>
              </a:rPr>
              <a:t>kahe kuni nelja aastase tegevuskava</a:t>
            </a:r>
            <a:r>
              <a:rPr lang="et-EE" sz="2400" dirty="0">
                <a:solidFill>
                  <a:schemeClr val="tx1"/>
                </a:solidFill>
              </a:rPr>
              <a:t> alusel</a:t>
            </a:r>
          </a:p>
          <a:p>
            <a:pPr>
              <a:spcAft>
                <a:spcPts val="600"/>
              </a:spcAft>
            </a:pPr>
            <a:r>
              <a:rPr lang="et-EE" sz="2400" dirty="0" smtClean="0">
                <a:solidFill>
                  <a:schemeClr val="tx1"/>
                </a:solidFill>
              </a:rPr>
              <a:t>Ühisprojekti tegevuskava vorm asub PRIA veebilehel</a:t>
            </a:r>
          </a:p>
          <a:p>
            <a:pPr>
              <a:spcAft>
                <a:spcPts val="600"/>
              </a:spcAft>
            </a:pPr>
            <a:r>
              <a:rPr lang="et-EE" sz="2400" dirty="0" smtClean="0">
                <a:solidFill>
                  <a:srgbClr val="FF0000"/>
                </a:solidFill>
              </a:rPr>
              <a:t>UUS</a:t>
            </a:r>
            <a:r>
              <a:rPr lang="et-EE" sz="2400" dirty="0">
                <a:solidFill>
                  <a:srgbClr val="FF0000"/>
                </a:solidFill>
              </a:rPr>
              <a:t>! </a:t>
            </a:r>
            <a:r>
              <a:rPr lang="et-EE" sz="2400" dirty="0">
                <a:solidFill>
                  <a:schemeClr val="tx1"/>
                </a:solidFill>
              </a:rPr>
              <a:t>pärast ühisprojekti toetuse taotluse rahuldamist PRIAs avalikustab KTG oma </a:t>
            </a:r>
            <a:r>
              <a:rPr lang="et-EE" sz="2400" b="1" dirty="0">
                <a:solidFill>
                  <a:schemeClr val="tx1"/>
                </a:solidFill>
              </a:rPr>
              <a:t>veebilehel </a:t>
            </a:r>
            <a:r>
              <a:rPr lang="et-EE" sz="2400" dirty="0">
                <a:solidFill>
                  <a:schemeClr val="tx1"/>
                </a:solidFill>
              </a:rPr>
              <a:t> </a:t>
            </a:r>
            <a:r>
              <a:rPr lang="et-EE" sz="2400" b="1" dirty="0">
                <a:solidFill>
                  <a:schemeClr val="tx1"/>
                </a:solidFill>
              </a:rPr>
              <a:t>ühisprojekti eesmärgi, partnerid ja üldised </a:t>
            </a:r>
            <a:r>
              <a:rPr lang="et-EE" sz="2400" b="1" dirty="0" smtClean="0">
                <a:solidFill>
                  <a:schemeClr val="tx1"/>
                </a:solidFill>
              </a:rPr>
              <a:t>tegevussuunad       </a:t>
            </a:r>
            <a:r>
              <a:rPr lang="et-EE" sz="2400" dirty="0" smtClean="0">
                <a:solidFill>
                  <a:schemeClr val="tx1"/>
                </a:solidFill>
              </a:rPr>
              <a:t>§21 lg4 p13</a:t>
            </a:r>
            <a:endParaRPr lang="et-EE" sz="2400" dirty="0">
              <a:solidFill>
                <a:schemeClr val="tx1"/>
              </a:solidFill>
            </a:endParaRPr>
          </a:p>
          <a:p>
            <a:pPr>
              <a:spcAft>
                <a:spcPts val="600"/>
              </a:spcAft>
            </a:pPr>
            <a:endParaRPr lang="et-EE" sz="2400" dirty="0">
              <a:solidFill>
                <a:schemeClr val="tx1"/>
              </a:solidFill>
            </a:endParaRPr>
          </a:p>
        </p:txBody>
      </p:sp>
    </p:spTree>
    <p:extLst>
      <p:ext uri="{BB962C8B-B14F-4D97-AF65-F5344CB8AC3E}">
        <p14:creationId xmlns:p14="http://schemas.microsoft.com/office/powerpoint/2010/main" xmlns="" val="3744683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t-EE" dirty="0">
                <a:solidFill>
                  <a:schemeClr val="tx1"/>
                </a:solidFill>
                <a:ea typeface="+mj-ea"/>
                <a:cs typeface="+mj-cs"/>
              </a:rPr>
              <a:t>Maaeluministri 23.10.15 määrus nr 11 </a:t>
            </a:r>
          </a:p>
          <a:p>
            <a:pPr marL="0" indent="0" algn="ctr">
              <a:buNone/>
            </a:pPr>
            <a:r>
              <a:rPr lang="et-EE" dirty="0">
                <a:solidFill>
                  <a:schemeClr val="tx1"/>
                </a:solidFill>
                <a:ea typeface="+mj-ea"/>
                <a:cs typeface="+mj-cs"/>
              </a:rPr>
              <a:t>„</a:t>
            </a:r>
            <a:r>
              <a:rPr lang="fi-FI" dirty="0">
                <a:solidFill>
                  <a:schemeClr val="tx1"/>
                </a:solidFill>
                <a:ea typeface="+mj-ea"/>
                <a:cs typeface="+mj-cs"/>
              </a:rPr>
              <a:t>Kohaliku tegevusgrupi toetus ja </a:t>
            </a:r>
            <a:endParaRPr lang="et-EE" dirty="0">
              <a:solidFill>
                <a:schemeClr val="tx1"/>
              </a:solidFill>
              <a:ea typeface="+mj-ea"/>
              <a:cs typeface="+mj-cs"/>
            </a:endParaRPr>
          </a:p>
          <a:p>
            <a:pPr marL="0" indent="0" algn="ctr">
              <a:buNone/>
            </a:pPr>
            <a:r>
              <a:rPr lang="fi-FI" dirty="0">
                <a:solidFill>
                  <a:schemeClr val="tx1"/>
                </a:solidFill>
                <a:ea typeface="+mj-ea"/>
                <a:cs typeface="+mj-cs"/>
              </a:rPr>
              <a:t>LEADER-projektitoetus</a:t>
            </a:r>
            <a:r>
              <a:rPr lang="et-EE" dirty="0">
                <a:solidFill>
                  <a:schemeClr val="tx1"/>
                </a:solidFill>
                <a:ea typeface="+mj-ea"/>
                <a:cs typeface="+mj-cs"/>
              </a:rPr>
              <a:t>“</a:t>
            </a:r>
          </a:p>
          <a:p>
            <a:pPr marL="0" indent="0" algn="ctr">
              <a:buNone/>
            </a:pPr>
            <a:r>
              <a:rPr lang="fi-FI" sz="2000" dirty="0">
                <a:hlinkClick r:id="rId3"/>
              </a:rPr>
              <a:t>https://www.riigiteataja.ee/akt/127102015011</a:t>
            </a:r>
            <a:endParaRPr lang="et-EE" sz="2000" dirty="0"/>
          </a:p>
          <a:p>
            <a:endParaRPr lang="et-EE" dirty="0"/>
          </a:p>
        </p:txBody>
      </p:sp>
    </p:spTree>
    <p:extLst>
      <p:ext uri="{BB962C8B-B14F-4D97-AF65-F5344CB8AC3E}">
        <p14:creationId xmlns:p14="http://schemas.microsoft.com/office/powerpoint/2010/main" xmlns="" val="253115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 </a:t>
            </a:r>
            <a:r>
              <a:rPr lang="et-EE" sz="3600" b="1" dirty="0">
                <a:solidFill>
                  <a:schemeClr val="tx1"/>
                </a:solidFill>
                <a:latin typeface="+mn-lt"/>
              </a:rPr>
              <a:t>Ühisprojekt</a:t>
            </a:r>
            <a:r>
              <a:rPr lang="et-EE" sz="3600" b="1" baseline="30000" dirty="0">
                <a:solidFill>
                  <a:schemeClr val="tx1"/>
                </a:solidFill>
                <a:latin typeface="+mn-lt"/>
              </a:rPr>
              <a:t>2</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dirty="0">
                <a:solidFill>
                  <a:schemeClr val="tx1"/>
                </a:solidFill>
              </a:rPr>
              <a:t>Ühisprojekti toetus makstakse välja toetuse </a:t>
            </a:r>
            <a:r>
              <a:rPr lang="et-EE" sz="2400" dirty="0" smtClean="0">
                <a:solidFill>
                  <a:schemeClr val="tx1"/>
                </a:solidFill>
              </a:rPr>
              <a:t>taotlejale               §31 lg 1 p22</a:t>
            </a:r>
            <a:endParaRPr lang="et-EE" sz="2400" dirty="0">
              <a:solidFill>
                <a:schemeClr val="tx1"/>
              </a:solidFill>
            </a:endParaRPr>
          </a:p>
          <a:p>
            <a:r>
              <a:rPr lang="et-EE" sz="2400" dirty="0">
                <a:solidFill>
                  <a:schemeClr val="tx1"/>
                </a:solidFill>
              </a:rPr>
              <a:t>Ühisprojektis </a:t>
            </a:r>
            <a:r>
              <a:rPr lang="et-EE" sz="2400" dirty="0" smtClean="0">
                <a:solidFill>
                  <a:schemeClr val="tx1"/>
                </a:solidFill>
              </a:rPr>
              <a:t>osalev partner </a:t>
            </a:r>
            <a:r>
              <a:rPr lang="et-EE" sz="2400" dirty="0">
                <a:solidFill>
                  <a:schemeClr val="tx1"/>
                </a:solidFill>
              </a:rPr>
              <a:t>ei </a:t>
            </a:r>
            <a:r>
              <a:rPr lang="et-EE" sz="2400" dirty="0" smtClean="0">
                <a:solidFill>
                  <a:schemeClr val="tx1"/>
                </a:solidFill>
              </a:rPr>
              <a:t>saa esitada arveid PRIAle toetuse väljamaksmiseks</a:t>
            </a:r>
          </a:p>
          <a:p>
            <a:pPr>
              <a:spcBef>
                <a:spcPts val="600"/>
              </a:spcBef>
              <a:spcAft>
                <a:spcPts val="600"/>
              </a:spcAft>
            </a:pPr>
            <a:r>
              <a:rPr lang="et-EE" sz="2400" dirty="0" smtClean="0">
                <a:solidFill>
                  <a:schemeClr val="tx1"/>
                </a:solidFill>
              </a:rPr>
              <a:t>Ühisprojekti partner võib olla hinnapakkuja</a:t>
            </a:r>
            <a:endParaRPr lang="et-EE" sz="2400" dirty="0">
              <a:solidFill>
                <a:schemeClr val="tx1"/>
              </a:solidFill>
            </a:endParaRPr>
          </a:p>
          <a:p>
            <a:pPr lvl="2"/>
            <a:r>
              <a:rPr lang="et-EE" dirty="0" smtClean="0">
                <a:solidFill>
                  <a:schemeClr val="tx1"/>
                </a:solidFill>
                <a:ea typeface="+mn-ea"/>
                <a:cs typeface="+mn-cs"/>
              </a:rPr>
              <a:t>Näiteks on toetatav MTÜ </a:t>
            </a:r>
            <a:r>
              <a:rPr lang="et-EE" dirty="0">
                <a:solidFill>
                  <a:schemeClr val="tx1"/>
                </a:solidFill>
                <a:ea typeface="+mn-ea"/>
                <a:cs typeface="+mn-cs"/>
              </a:rPr>
              <a:t>ja ettevõtjate vaheline ühisprojekti, kus planeeritakse </a:t>
            </a:r>
            <a:r>
              <a:rPr lang="et-EE" dirty="0" smtClean="0">
                <a:solidFill>
                  <a:schemeClr val="tx1"/>
                </a:solidFill>
                <a:ea typeface="+mn-ea"/>
                <a:cs typeface="+mn-cs"/>
              </a:rPr>
              <a:t>koostöös </a:t>
            </a:r>
            <a:r>
              <a:rPr lang="et-EE" dirty="0">
                <a:solidFill>
                  <a:schemeClr val="tx1"/>
                </a:solidFill>
                <a:ea typeface="+mn-ea"/>
                <a:cs typeface="+mn-cs"/>
              </a:rPr>
              <a:t>teadus-arendusasutusega midagi uut katsetada, juurutada</a:t>
            </a:r>
          </a:p>
          <a:p>
            <a:endParaRPr lang="et-EE" sz="2400" dirty="0">
              <a:solidFill>
                <a:schemeClr val="tx1"/>
              </a:solidFill>
            </a:endParaRPr>
          </a:p>
          <a:p>
            <a:endParaRPr lang="et-EE" sz="2400" dirty="0">
              <a:solidFill>
                <a:schemeClr val="tx1"/>
              </a:solidFill>
            </a:endParaRPr>
          </a:p>
        </p:txBody>
      </p:sp>
    </p:spTree>
    <p:extLst>
      <p:ext uri="{BB962C8B-B14F-4D97-AF65-F5344CB8AC3E}">
        <p14:creationId xmlns:p14="http://schemas.microsoft.com/office/powerpoint/2010/main" xmlns="" val="35177999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a:t>
            </a:r>
            <a:r>
              <a:rPr lang="et-EE" sz="3600" b="1" dirty="0">
                <a:latin typeface="+mn-lt"/>
              </a:rPr>
              <a:t> </a:t>
            </a:r>
            <a:r>
              <a:rPr lang="et-EE" sz="3600" b="1" dirty="0">
                <a:solidFill>
                  <a:schemeClr val="tx1"/>
                </a:solidFill>
                <a:latin typeface="+mn-lt"/>
              </a:rPr>
              <a:t>Teadmussiirde projekt</a:t>
            </a:r>
            <a:r>
              <a:rPr lang="et-EE" sz="3600" b="1" baseline="30000" dirty="0">
                <a:solidFill>
                  <a:schemeClr val="tx1"/>
                </a:solidFill>
                <a:latin typeface="+mn-lt"/>
              </a:rPr>
              <a:t>1</a:t>
            </a:r>
            <a:endParaRPr lang="et-EE" sz="3600" dirty="0">
              <a:solidFill>
                <a:schemeClr val="tx1"/>
              </a:solidFill>
              <a:latin typeface="+mn-lt"/>
            </a:endParaRPr>
          </a:p>
        </p:txBody>
      </p:sp>
      <p:sp>
        <p:nvSpPr>
          <p:cNvPr id="3" name="Content Placeholder 2"/>
          <p:cNvSpPr>
            <a:spLocks noGrp="1"/>
          </p:cNvSpPr>
          <p:nvPr>
            <p:ph idx="1"/>
          </p:nvPr>
        </p:nvSpPr>
        <p:spPr/>
        <p:txBody>
          <a:bodyPr/>
          <a:lstStyle/>
          <a:p>
            <a:pPr>
              <a:spcAft>
                <a:spcPts val="600"/>
              </a:spcAft>
            </a:pPr>
            <a:r>
              <a:rPr lang="et-EE" sz="2400" dirty="0" smtClean="0">
                <a:solidFill>
                  <a:schemeClr val="tx1"/>
                </a:solidFill>
              </a:rPr>
              <a:t>Teadmussiirde </a:t>
            </a:r>
            <a:r>
              <a:rPr lang="et-EE" sz="2400" dirty="0">
                <a:solidFill>
                  <a:schemeClr val="tx1"/>
                </a:solidFill>
              </a:rPr>
              <a:t>projekti eesmärk on koolitus- ja teavitustegevused KTG tegevuspiirkonna ettevõtluse arendamiseks</a:t>
            </a:r>
          </a:p>
          <a:p>
            <a:pPr lvl="1">
              <a:spcAft>
                <a:spcPts val="600"/>
              </a:spcAft>
            </a:pPr>
            <a:r>
              <a:rPr lang="et-EE" sz="2200" dirty="0">
                <a:solidFill>
                  <a:schemeClr val="tx1"/>
                </a:solidFill>
              </a:rPr>
              <a:t>võib olla nii ühekordne koolitus- ja teavitustegevus, kui ka kuni </a:t>
            </a:r>
            <a:r>
              <a:rPr lang="et-EE" sz="2200" dirty="0" smtClean="0">
                <a:solidFill>
                  <a:schemeClr val="tx1"/>
                </a:solidFill>
              </a:rPr>
              <a:t>      2 </a:t>
            </a:r>
            <a:r>
              <a:rPr lang="et-EE" sz="2200" dirty="0">
                <a:solidFill>
                  <a:schemeClr val="tx1"/>
                </a:solidFill>
              </a:rPr>
              <a:t>aastane projekt</a:t>
            </a:r>
          </a:p>
          <a:p>
            <a:pPr>
              <a:spcAft>
                <a:spcPts val="600"/>
              </a:spcAft>
            </a:pPr>
            <a:r>
              <a:rPr lang="et-EE" sz="2400" dirty="0">
                <a:solidFill>
                  <a:schemeClr val="tx1"/>
                </a:solidFill>
              </a:rPr>
              <a:t>Teadmussiirde projekti taotlejal on selle tegevuse elluviimiseks olemas KTG strateegia rakenduskava meetmes kirjeldatud asjakohane </a:t>
            </a:r>
            <a:r>
              <a:rPr lang="et-EE" sz="2400" dirty="0" smtClean="0">
                <a:solidFill>
                  <a:schemeClr val="tx1"/>
                </a:solidFill>
              </a:rPr>
              <a:t>suutlikkus §28 lg 3 p3</a:t>
            </a:r>
            <a:endParaRPr lang="et-EE" sz="2400" dirty="0">
              <a:solidFill>
                <a:schemeClr val="tx1"/>
              </a:solidFill>
            </a:endParaRPr>
          </a:p>
          <a:p>
            <a:endParaRPr lang="et-EE" sz="2400" dirty="0">
              <a:solidFill>
                <a:schemeClr val="tx1"/>
              </a:solidFill>
            </a:endParaRPr>
          </a:p>
        </p:txBody>
      </p:sp>
    </p:spTree>
    <p:extLst>
      <p:ext uri="{BB962C8B-B14F-4D97-AF65-F5344CB8AC3E}">
        <p14:creationId xmlns:p14="http://schemas.microsoft.com/office/powerpoint/2010/main" xmlns="" val="12158687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Tegevusgrupi koostööprojekt </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b="1" dirty="0" smtClean="0">
                <a:solidFill>
                  <a:schemeClr val="tx1"/>
                </a:solidFill>
              </a:rPr>
              <a:t>Koostööprojekti </a:t>
            </a:r>
            <a:r>
              <a:rPr lang="et-EE" sz="2400" b="1" dirty="0">
                <a:solidFill>
                  <a:schemeClr val="tx1"/>
                </a:solidFill>
              </a:rPr>
              <a:t>toetuse taotlejaks saab olla ainult KTG</a:t>
            </a:r>
            <a:r>
              <a:rPr lang="et-EE" sz="2400" dirty="0">
                <a:solidFill>
                  <a:schemeClr val="tx1"/>
                </a:solidFill>
              </a:rPr>
              <a:t>, kellel on koostööprojekti elluviimiseks vähemalt üks partner - KTG</a:t>
            </a:r>
          </a:p>
          <a:p>
            <a:pPr lvl="1">
              <a:spcAft>
                <a:spcPts val="600"/>
              </a:spcAft>
            </a:pPr>
            <a:r>
              <a:rPr lang="et-EE" sz="2000" dirty="0">
                <a:solidFill>
                  <a:schemeClr val="tx1"/>
                </a:solidFill>
              </a:rPr>
              <a:t>koostööprojekt on KTG-de koostöös elluviidav kuni </a:t>
            </a:r>
            <a:r>
              <a:rPr lang="et-EE" sz="2000" b="1" dirty="0">
                <a:solidFill>
                  <a:schemeClr val="tx1"/>
                </a:solidFill>
              </a:rPr>
              <a:t>3-aastane</a:t>
            </a:r>
            <a:r>
              <a:rPr lang="et-EE" sz="2000" dirty="0">
                <a:solidFill>
                  <a:schemeClr val="tx1"/>
                </a:solidFill>
              </a:rPr>
              <a:t> projekt</a:t>
            </a:r>
          </a:p>
          <a:p>
            <a:r>
              <a:rPr lang="et-EE" sz="2400" b="1" dirty="0">
                <a:solidFill>
                  <a:schemeClr val="tx1"/>
                </a:solidFill>
              </a:rPr>
              <a:t>Koostööprojekt võib olla riigisisene või piiriülene</a:t>
            </a:r>
          </a:p>
          <a:p>
            <a:pPr lvl="1">
              <a:spcBef>
                <a:spcPts val="0"/>
              </a:spcBef>
            </a:pPr>
            <a:r>
              <a:rPr lang="et-EE" sz="2000" dirty="0">
                <a:solidFill>
                  <a:schemeClr val="tx1"/>
                </a:solidFill>
              </a:rPr>
              <a:t>piiriülese koostööprojekti ettevalmistamiseks saab KTG taotleda koostööprojekti ettevalmistavale projektile toetust</a:t>
            </a:r>
          </a:p>
          <a:p>
            <a:pPr lvl="1">
              <a:lnSpc>
                <a:spcPct val="120000"/>
              </a:lnSpc>
              <a:spcBef>
                <a:spcPts val="0"/>
              </a:spcBef>
            </a:pPr>
            <a:r>
              <a:rPr lang="et-EE" sz="2000" dirty="0">
                <a:solidFill>
                  <a:schemeClr val="tx1"/>
                </a:solidFill>
              </a:rPr>
              <a:t>riigisisese koostööprojekti ettevalmistamiseks vajalikud kulud saab KTG katta tegevusgrupi toetuse elavdamise kuludest</a:t>
            </a:r>
          </a:p>
          <a:p>
            <a:pPr>
              <a:spcBef>
                <a:spcPts val="600"/>
              </a:spcBef>
            </a:pPr>
            <a:r>
              <a:rPr lang="et-EE" sz="2400" dirty="0">
                <a:solidFill>
                  <a:srgbClr val="FF0000"/>
                </a:solidFill>
              </a:rPr>
              <a:t>UUS! </a:t>
            </a:r>
            <a:r>
              <a:rPr lang="et-EE" sz="2400" dirty="0" smtClean="0">
                <a:solidFill>
                  <a:schemeClr val="tx1"/>
                </a:solidFill>
              </a:rPr>
              <a:t>Koostööprojekt </a:t>
            </a:r>
            <a:r>
              <a:rPr lang="et-EE" sz="2400" dirty="0">
                <a:solidFill>
                  <a:schemeClr val="tx1"/>
                </a:solidFill>
              </a:rPr>
              <a:t>olema vastu võetud KTG üldkoosoleku otsusega</a:t>
            </a:r>
          </a:p>
          <a:p>
            <a:endParaRPr lang="et-EE" sz="2400" dirty="0">
              <a:solidFill>
                <a:schemeClr val="tx1"/>
              </a:solidFill>
            </a:endParaRPr>
          </a:p>
        </p:txBody>
      </p:sp>
    </p:spTree>
    <p:extLst>
      <p:ext uri="{BB962C8B-B14F-4D97-AF65-F5344CB8AC3E}">
        <p14:creationId xmlns:p14="http://schemas.microsoft.com/office/powerpoint/2010/main" xmlns="" val="7820160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a:t>
            </a:r>
            <a:r>
              <a:rPr lang="et-EE" sz="3600" b="1" dirty="0">
                <a:latin typeface="+mn-lt"/>
              </a:rPr>
              <a:t> </a:t>
            </a:r>
            <a:r>
              <a:rPr lang="et-EE" sz="3600" b="1" dirty="0">
                <a:solidFill>
                  <a:schemeClr val="tx1"/>
                </a:solidFill>
                <a:latin typeface="+mn-lt"/>
              </a:rPr>
              <a:t>Kogukonnateenuse projekt</a:t>
            </a:r>
            <a:endParaRPr lang="et-EE" sz="3600" dirty="0">
              <a:solidFill>
                <a:schemeClr val="tx1"/>
              </a:solidFill>
              <a:latin typeface="+mn-lt"/>
            </a:endParaRPr>
          </a:p>
        </p:txBody>
      </p:sp>
      <p:sp>
        <p:nvSpPr>
          <p:cNvPr id="3" name="Content Placeholder 2"/>
          <p:cNvSpPr>
            <a:spLocks noGrp="1"/>
          </p:cNvSpPr>
          <p:nvPr>
            <p:ph idx="1"/>
          </p:nvPr>
        </p:nvSpPr>
        <p:spPr>
          <a:xfrm>
            <a:off x="457200" y="1700808"/>
            <a:ext cx="8229600" cy="4823817"/>
          </a:xfrm>
        </p:spPr>
        <p:txBody>
          <a:bodyPr/>
          <a:lstStyle/>
          <a:p>
            <a:pPr>
              <a:spcAft>
                <a:spcPts val="600"/>
              </a:spcAft>
            </a:pPr>
            <a:r>
              <a:rPr lang="et-EE" sz="2400" dirty="0">
                <a:solidFill>
                  <a:schemeClr val="tx1"/>
                </a:solidFill>
              </a:rPr>
              <a:t>Kogukonna vajadustest lähtuva kogukonnateenuse arendamiseks saab toetust taotleda, kui </a:t>
            </a:r>
            <a:r>
              <a:rPr lang="et-EE" sz="2400" dirty="0" smtClean="0">
                <a:solidFill>
                  <a:schemeClr val="tx1"/>
                </a:solidFill>
              </a:rPr>
              <a:t>kogukonnateenus </a:t>
            </a:r>
            <a:r>
              <a:rPr lang="et-EE" sz="2400" dirty="0">
                <a:solidFill>
                  <a:schemeClr val="tx1"/>
                </a:solidFill>
              </a:rPr>
              <a:t>on kirjeldatud KTG </a:t>
            </a:r>
            <a:r>
              <a:rPr lang="et-EE" sz="2400" dirty="0" smtClean="0">
                <a:solidFill>
                  <a:schemeClr val="tx1"/>
                </a:solidFill>
              </a:rPr>
              <a:t>strateegias. §28 lg 2 p3</a:t>
            </a:r>
          </a:p>
          <a:p>
            <a:pPr>
              <a:spcAft>
                <a:spcPts val="600"/>
              </a:spcAft>
            </a:pPr>
            <a:r>
              <a:rPr lang="et-EE" sz="2400" dirty="0" smtClean="0">
                <a:solidFill>
                  <a:schemeClr val="tx1"/>
                </a:solidFill>
              </a:rPr>
              <a:t>Kogukonnateenuse arendamise projekt peab olema vastu võetud KTG üldkoosoleku otsusega</a:t>
            </a:r>
            <a:r>
              <a:rPr lang="et-EE" sz="2400" dirty="0"/>
              <a:t> </a:t>
            </a:r>
            <a:r>
              <a:rPr lang="et-EE" sz="2400" dirty="0">
                <a:solidFill>
                  <a:srgbClr val="FF0000"/>
                </a:solidFill>
              </a:rPr>
              <a:t>kui </a:t>
            </a:r>
            <a:r>
              <a:rPr lang="et-EE" sz="2400" dirty="0" smtClean="0">
                <a:solidFill>
                  <a:srgbClr val="FF0000"/>
                </a:solidFill>
              </a:rPr>
              <a:t>toetuse protsent  </a:t>
            </a:r>
            <a:r>
              <a:rPr lang="et-EE" sz="2400" dirty="0">
                <a:solidFill>
                  <a:srgbClr val="FF0000"/>
                </a:solidFill>
              </a:rPr>
              <a:t>on suurem kui 60%</a:t>
            </a:r>
            <a:r>
              <a:rPr lang="et-EE" sz="2400" dirty="0" smtClean="0">
                <a:solidFill>
                  <a:srgbClr val="FF0000"/>
                </a:solidFill>
              </a:rPr>
              <a:t> </a:t>
            </a:r>
            <a:r>
              <a:rPr lang="et-EE" sz="2400" dirty="0" smtClean="0">
                <a:solidFill>
                  <a:schemeClr val="tx1"/>
                </a:solidFill>
              </a:rPr>
              <a:t>§34 lg 3</a:t>
            </a:r>
            <a:endParaRPr lang="et-EE" sz="2400" dirty="0">
              <a:solidFill>
                <a:schemeClr val="tx1"/>
              </a:solidFill>
            </a:endParaRPr>
          </a:p>
          <a:p>
            <a:pPr marL="400050" lvl="1" indent="0">
              <a:spcAft>
                <a:spcPts val="600"/>
              </a:spcAft>
              <a:buNone/>
            </a:pPr>
            <a:r>
              <a:rPr lang="fi-FI" sz="1800" b="1" dirty="0">
                <a:solidFill>
                  <a:schemeClr val="tx1"/>
                </a:solidFill>
              </a:rPr>
              <a:t>Kogukonnateenus </a:t>
            </a:r>
            <a:r>
              <a:rPr lang="fi-FI" sz="1800" b="1" i="1" dirty="0">
                <a:solidFill>
                  <a:schemeClr val="tx1"/>
                </a:solidFill>
              </a:rPr>
              <a:t>– </a:t>
            </a:r>
            <a:r>
              <a:rPr lang="fi-FI" sz="1800" dirty="0">
                <a:solidFill>
                  <a:schemeClr val="tx1"/>
                </a:solidFill>
              </a:rPr>
              <a:t>mittemateriaalne väärtus, mis aitab kaasa kogukonna arengule ja</a:t>
            </a:r>
            <a:r>
              <a:rPr lang="et-EE" sz="1800" dirty="0">
                <a:solidFill>
                  <a:schemeClr val="tx1"/>
                </a:solidFill>
              </a:rPr>
              <a:t> </a:t>
            </a:r>
            <a:r>
              <a:rPr lang="fi-FI" sz="1800" dirty="0">
                <a:solidFill>
                  <a:schemeClr val="tx1"/>
                </a:solidFill>
              </a:rPr>
              <a:t>töökohtade loomisele piirkonnas. Kogukonnateenuse pakkuja võib olla nii ettevõtja kui</a:t>
            </a:r>
            <a:r>
              <a:rPr lang="et-EE" sz="1800" dirty="0">
                <a:solidFill>
                  <a:schemeClr val="tx1"/>
                </a:solidFill>
              </a:rPr>
              <a:t> </a:t>
            </a:r>
            <a:r>
              <a:rPr lang="sv-SE" sz="1800" dirty="0" smtClean="0">
                <a:solidFill>
                  <a:schemeClr val="tx1"/>
                </a:solidFill>
              </a:rPr>
              <a:t>mittetulundusühing. </a:t>
            </a:r>
            <a:r>
              <a:rPr lang="sv-SE" sz="1800" dirty="0">
                <a:solidFill>
                  <a:schemeClr val="tx1"/>
                </a:solidFill>
              </a:rPr>
              <a:t>Rakendatav valdavalt turutõkke piirkondades.</a:t>
            </a:r>
            <a:r>
              <a:rPr lang="et-EE" sz="1800" dirty="0">
                <a:solidFill>
                  <a:schemeClr val="tx1"/>
                </a:solidFill>
              </a:rPr>
              <a:t> </a:t>
            </a:r>
          </a:p>
          <a:p>
            <a:pPr marL="400050" lvl="1" indent="0">
              <a:spcAft>
                <a:spcPts val="600"/>
              </a:spcAft>
              <a:buNone/>
            </a:pPr>
            <a:r>
              <a:rPr lang="et-EE" sz="1800" b="1" dirty="0">
                <a:solidFill>
                  <a:schemeClr val="tx1"/>
                </a:solidFill>
              </a:rPr>
              <a:t>Kogukonnateenus - </a:t>
            </a:r>
            <a:r>
              <a:rPr lang="et-EE" sz="1800" dirty="0">
                <a:solidFill>
                  <a:schemeClr val="tx1"/>
                </a:solidFill>
              </a:rPr>
              <a:t>kogukonna liikmelt kogukonna liikmetele pakutav teenus, mis lähtub kogukonna vajadustest. Tegu on mittemateriaalse väärtusega, mis on suunatud külakogukondadele, kus tururegulatsioon mingites valdkondades ei toimi, arengule ja seal töökohtade loomisele. Kogukonnateenusteks võib teatud tingimustel lugeda näiteks avalikku kööki, lastehoidu, pesumaja jms. </a:t>
            </a:r>
          </a:p>
          <a:p>
            <a:endParaRPr lang="et-EE" dirty="0">
              <a:solidFill>
                <a:schemeClr val="tx1"/>
              </a:solidFill>
            </a:endParaRPr>
          </a:p>
        </p:txBody>
      </p:sp>
    </p:spTree>
    <p:extLst>
      <p:ext uri="{BB962C8B-B14F-4D97-AF65-F5344CB8AC3E}">
        <p14:creationId xmlns:p14="http://schemas.microsoft.com/office/powerpoint/2010/main" xmlns="" val="19318884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solidFill>
              <a:schemeClr val="bg1"/>
            </a:solidFill>
          </a:ln>
        </p:spPr>
        <p:txBody>
          <a:bodyPr/>
          <a:lstStyle/>
          <a:p>
            <a:r>
              <a:rPr lang="et-EE" sz="3600" b="1" dirty="0">
                <a:solidFill>
                  <a:srgbClr val="FF0000"/>
                </a:solidFill>
                <a:latin typeface="+mn-lt"/>
              </a:rPr>
              <a:t>UUS!</a:t>
            </a:r>
            <a:r>
              <a:rPr lang="et-EE" sz="3600" b="1" dirty="0">
                <a:latin typeface="+mn-lt"/>
              </a:rPr>
              <a:t> </a:t>
            </a:r>
            <a:r>
              <a:rPr lang="et-EE" sz="3600" b="1" dirty="0">
                <a:solidFill>
                  <a:schemeClr val="tx1"/>
                </a:solidFill>
                <a:latin typeface="+mn-lt"/>
              </a:rPr>
              <a:t>Personalikulu </a:t>
            </a:r>
            <a:r>
              <a:rPr lang="et-EE" sz="3600" b="1" baseline="30000" dirty="0">
                <a:solidFill>
                  <a:schemeClr val="tx1"/>
                </a:solidFill>
                <a:latin typeface="+mn-lt"/>
              </a:rPr>
              <a:t>1</a:t>
            </a:r>
            <a:endParaRPr lang="et-EE" sz="3600" dirty="0">
              <a:solidFill>
                <a:schemeClr val="tx1"/>
              </a:solidFill>
              <a:latin typeface="+mn-lt"/>
            </a:endParaRPr>
          </a:p>
        </p:txBody>
      </p:sp>
      <p:sp>
        <p:nvSpPr>
          <p:cNvPr id="3" name="Content Placeholder 2"/>
          <p:cNvSpPr>
            <a:spLocks noGrp="1"/>
          </p:cNvSpPr>
          <p:nvPr>
            <p:ph idx="1"/>
          </p:nvPr>
        </p:nvSpPr>
        <p:spPr>
          <a:xfrm>
            <a:off x="457200" y="2060575"/>
            <a:ext cx="8291264" cy="4464050"/>
          </a:xfrm>
        </p:spPr>
        <p:txBody>
          <a:bodyPr/>
          <a:lstStyle/>
          <a:p>
            <a:r>
              <a:rPr lang="et-EE" sz="2600" b="1" dirty="0">
                <a:solidFill>
                  <a:schemeClr val="tx1"/>
                </a:solidFill>
              </a:rPr>
              <a:t>AINULT </a:t>
            </a:r>
            <a:r>
              <a:rPr lang="et-EE" sz="2600" b="1" dirty="0" smtClean="0">
                <a:solidFill>
                  <a:schemeClr val="tx1"/>
                </a:solidFill>
              </a:rPr>
              <a:t> ühis-</a:t>
            </a:r>
            <a:r>
              <a:rPr lang="et-EE" sz="2600" b="1" dirty="0">
                <a:solidFill>
                  <a:schemeClr val="tx1"/>
                </a:solidFill>
              </a:rPr>
              <a:t>, teadmussiirde- või koostööprojekti</a:t>
            </a:r>
            <a:r>
              <a:rPr lang="et-EE" sz="2600" dirty="0">
                <a:solidFill>
                  <a:schemeClr val="tx1"/>
                </a:solidFill>
              </a:rPr>
              <a:t> </a:t>
            </a:r>
            <a:r>
              <a:rPr lang="et-EE" sz="2600" dirty="0" smtClean="0">
                <a:solidFill>
                  <a:schemeClr val="tx1"/>
                </a:solidFill>
              </a:rPr>
              <a:t>raames </a:t>
            </a:r>
            <a:r>
              <a:rPr lang="et-EE" sz="2600" dirty="0">
                <a:solidFill>
                  <a:schemeClr val="tx1"/>
                </a:solidFill>
              </a:rPr>
              <a:t>on abikõlblik projektiga seotud eksperdi või </a:t>
            </a:r>
            <a:r>
              <a:rPr lang="et-EE" sz="2600" dirty="0" smtClean="0">
                <a:solidFill>
                  <a:schemeClr val="tx1"/>
                </a:solidFill>
              </a:rPr>
              <a:t>               projektijuhi </a:t>
            </a:r>
            <a:r>
              <a:rPr lang="et-EE" sz="2600" b="1" dirty="0">
                <a:solidFill>
                  <a:schemeClr val="tx1"/>
                </a:solidFill>
              </a:rPr>
              <a:t>töötasu</a:t>
            </a:r>
            <a:r>
              <a:rPr lang="et-EE" sz="2600" dirty="0">
                <a:solidFill>
                  <a:schemeClr val="tx1"/>
                </a:solidFill>
              </a:rPr>
              <a:t> </a:t>
            </a:r>
            <a:r>
              <a:rPr lang="et-EE" sz="2600" dirty="0" smtClean="0">
                <a:solidFill>
                  <a:schemeClr val="tx1"/>
                </a:solidFill>
              </a:rPr>
              <a:t> (koos </a:t>
            </a:r>
            <a:r>
              <a:rPr lang="et-EE" sz="2600" dirty="0">
                <a:solidFill>
                  <a:schemeClr val="tx1"/>
                </a:solidFill>
              </a:rPr>
              <a:t>maksudega) </a:t>
            </a:r>
            <a:r>
              <a:rPr lang="et-EE" sz="2600" dirty="0" smtClean="0">
                <a:solidFill>
                  <a:schemeClr val="tx1"/>
                </a:solidFill>
              </a:rPr>
              <a:t>ja kaudne </a:t>
            </a:r>
            <a:r>
              <a:rPr lang="et-EE" sz="2600" dirty="0">
                <a:solidFill>
                  <a:schemeClr val="tx1"/>
                </a:solidFill>
              </a:rPr>
              <a:t>kulu </a:t>
            </a:r>
            <a:r>
              <a:rPr lang="et-EE" sz="2600" dirty="0" smtClean="0">
                <a:solidFill>
                  <a:schemeClr val="tx1"/>
                </a:solidFill>
              </a:rPr>
              <a:t>15%.</a:t>
            </a:r>
          </a:p>
          <a:p>
            <a:endParaRPr lang="et-EE" sz="2600" dirty="0">
              <a:solidFill>
                <a:schemeClr val="tx1"/>
              </a:solidFill>
            </a:endParaRPr>
          </a:p>
          <a:p>
            <a:pPr lvl="1"/>
            <a:r>
              <a:rPr lang="et-EE" sz="2200" dirty="0" smtClean="0">
                <a:solidFill>
                  <a:schemeClr val="tx1"/>
                </a:solidFill>
              </a:rPr>
              <a:t>Eksperdi tasule kaudset kulu ei saa</a:t>
            </a:r>
          </a:p>
          <a:p>
            <a:pPr lvl="1"/>
            <a:r>
              <a:rPr lang="et-EE" sz="2200" dirty="0" smtClean="0">
                <a:solidFill>
                  <a:schemeClr val="tx1"/>
                </a:solidFill>
              </a:rPr>
              <a:t>Projektijuhi töötasule saab kaudset kulu (projektist peab välja tulema, et soovitakse toetust kaudsele kulule)</a:t>
            </a:r>
            <a:endParaRPr lang="et-EE" sz="2200" dirty="0">
              <a:solidFill>
                <a:schemeClr val="tx1"/>
              </a:solidFill>
            </a:endParaRPr>
          </a:p>
          <a:p>
            <a:endParaRPr lang="et-EE" dirty="0" smtClean="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16453133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898932070"/>
              </p:ext>
            </p:extLst>
          </p:nvPr>
        </p:nvGraphicFramePr>
        <p:xfrm>
          <a:off x="179512" y="692696"/>
          <a:ext cx="8784976" cy="5832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9914205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327669354"/>
              </p:ext>
            </p:extLst>
          </p:nvPr>
        </p:nvGraphicFramePr>
        <p:xfrm>
          <a:off x="72008" y="836712"/>
          <a:ext cx="8964488"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6640174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NÄIDE - </a:t>
            </a:r>
            <a:r>
              <a:rPr lang="et-EE" sz="3600" b="1" dirty="0" smtClean="0">
                <a:solidFill>
                  <a:schemeClr val="tx1"/>
                </a:solidFill>
                <a:latin typeface="+mn-lt"/>
              </a:rPr>
              <a:t>projektijuhtimise </a:t>
            </a:r>
            <a:r>
              <a:rPr lang="et-EE" sz="3600" b="1" dirty="0">
                <a:solidFill>
                  <a:schemeClr val="tx1"/>
                </a:solidFill>
                <a:latin typeface="+mn-lt"/>
              </a:rPr>
              <a:t>kulud</a:t>
            </a:r>
            <a:endParaRPr lang="et-EE" sz="3600" dirty="0">
              <a:solidFill>
                <a:schemeClr val="tx1"/>
              </a:solidFill>
              <a:latin typeface="+mn-lt"/>
            </a:endParaRPr>
          </a:p>
        </p:txBody>
      </p:sp>
      <p:sp>
        <p:nvSpPr>
          <p:cNvPr id="3" name="Content Placeholder 2"/>
          <p:cNvSpPr>
            <a:spLocks noGrp="1"/>
          </p:cNvSpPr>
          <p:nvPr>
            <p:ph idx="1"/>
          </p:nvPr>
        </p:nvSpPr>
        <p:spPr>
          <a:xfrm>
            <a:off x="457200" y="1772816"/>
            <a:ext cx="8507288" cy="4751809"/>
          </a:xfrm>
        </p:spPr>
        <p:txBody>
          <a:bodyPr/>
          <a:lstStyle/>
          <a:p>
            <a:pPr>
              <a:lnSpc>
                <a:spcPct val="130000"/>
              </a:lnSpc>
            </a:pPr>
            <a:r>
              <a:rPr lang="et-EE" sz="2200" dirty="0" smtClean="0">
                <a:solidFill>
                  <a:schemeClr val="tx1"/>
                </a:solidFill>
              </a:rPr>
              <a:t>Ühisprojektis kavandatav turundustegevus </a:t>
            </a:r>
            <a:r>
              <a:rPr lang="et-EE" sz="2200" dirty="0">
                <a:solidFill>
                  <a:schemeClr val="tx1"/>
                </a:solidFill>
              </a:rPr>
              <a:t>5000 €</a:t>
            </a:r>
          </a:p>
          <a:p>
            <a:pPr>
              <a:lnSpc>
                <a:spcPct val="130000"/>
              </a:lnSpc>
            </a:pPr>
            <a:r>
              <a:rPr lang="et-EE" sz="2200" dirty="0">
                <a:solidFill>
                  <a:schemeClr val="tx1"/>
                </a:solidFill>
              </a:rPr>
              <a:t>Investeering 1000€</a:t>
            </a:r>
          </a:p>
          <a:p>
            <a:pPr>
              <a:lnSpc>
                <a:spcPct val="130000"/>
              </a:lnSpc>
            </a:pPr>
            <a:r>
              <a:rPr lang="et-EE" sz="2200" dirty="0">
                <a:solidFill>
                  <a:schemeClr val="tx1"/>
                </a:solidFill>
              </a:rPr>
              <a:t>Tasuvusuuring  500€</a:t>
            </a:r>
          </a:p>
          <a:p>
            <a:pPr>
              <a:lnSpc>
                <a:spcPct val="130000"/>
              </a:lnSpc>
            </a:pPr>
            <a:r>
              <a:rPr lang="et-EE" sz="2200" dirty="0">
                <a:solidFill>
                  <a:schemeClr val="tx1"/>
                </a:solidFill>
              </a:rPr>
              <a:t>Arvutitarkvara 400</a:t>
            </a:r>
            <a:r>
              <a:rPr lang="et-EE" sz="2200" dirty="0" smtClean="0">
                <a:solidFill>
                  <a:schemeClr val="tx1"/>
                </a:solidFill>
              </a:rPr>
              <a:t>€</a:t>
            </a:r>
          </a:p>
          <a:p>
            <a:pPr>
              <a:lnSpc>
                <a:spcPct val="130000"/>
              </a:lnSpc>
            </a:pPr>
            <a:r>
              <a:rPr lang="et-EE" sz="2200" dirty="0" smtClean="0">
                <a:solidFill>
                  <a:schemeClr val="tx1"/>
                </a:solidFill>
              </a:rPr>
              <a:t>Projektijuhtimise </a:t>
            </a:r>
            <a:r>
              <a:rPr lang="et-EE" sz="2200" dirty="0">
                <a:solidFill>
                  <a:schemeClr val="tx1"/>
                </a:solidFill>
              </a:rPr>
              <a:t>otsene </a:t>
            </a:r>
            <a:r>
              <a:rPr lang="et-EE" sz="2200" dirty="0" smtClean="0">
                <a:solidFill>
                  <a:schemeClr val="tx1"/>
                </a:solidFill>
              </a:rPr>
              <a:t>personalikulu  kuni </a:t>
            </a:r>
            <a:r>
              <a:rPr lang="et-EE" sz="2200" dirty="0">
                <a:solidFill>
                  <a:schemeClr val="tx1"/>
                </a:solidFill>
              </a:rPr>
              <a:t>20</a:t>
            </a:r>
            <a:r>
              <a:rPr lang="et-EE" sz="2200" dirty="0" smtClean="0">
                <a:solidFill>
                  <a:schemeClr val="tx1"/>
                </a:solidFill>
              </a:rPr>
              <a:t>%</a:t>
            </a:r>
          </a:p>
          <a:p>
            <a:pPr marL="457200" lvl="1" indent="0">
              <a:lnSpc>
                <a:spcPct val="130000"/>
              </a:lnSpc>
              <a:buNone/>
            </a:pPr>
            <a:r>
              <a:rPr lang="et-EE" sz="2000" i="1" dirty="0" smtClean="0">
                <a:solidFill>
                  <a:schemeClr val="tx1"/>
                </a:solidFill>
              </a:rPr>
              <a:t>5000+500+400=5900*20%= 1180€</a:t>
            </a:r>
          </a:p>
          <a:p>
            <a:pPr>
              <a:lnSpc>
                <a:spcPct val="130000"/>
              </a:lnSpc>
            </a:pPr>
            <a:r>
              <a:rPr lang="et-EE" sz="2200" dirty="0">
                <a:solidFill>
                  <a:schemeClr val="tx1"/>
                </a:solidFill>
              </a:rPr>
              <a:t>Kaudne kulu 15% </a:t>
            </a:r>
            <a:r>
              <a:rPr lang="et-EE" sz="2200" dirty="0" smtClean="0">
                <a:solidFill>
                  <a:schemeClr val="tx1"/>
                </a:solidFill>
              </a:rPr>
              <a:t>otsesest </a:t>
            </a:r>
            <a:r>
              <a:rPr lang="et-EE" sz="2200" dirty="0">
                <a:solidFill>
                  <a:schemeClr val="tx1"/>
                </a:solidFill>
              </a:rPr>
              <a:t>personalikulust </a:t>
            </a:r>
            <a:r>
              <a:rPr lang="et-EE" sz="2200" dirty="0" smtClean="0">
                <a:solidFill>
                  <a:schemeClr val="tx1"/>
                </a:solidFill>
              </a:rPr>
              <a:t>1180*15</a:t>
            </a:r>
            <a:r>
              <a:rPr lang="et-EE" sz="2200" dirty="0">
                <a:solidFill>
                  <a:schemeClr val="tx1"/>
                </a:solidFill>
              </a:rPr>
              <a:t>%=</a:t>
            </a:r>
            <a:r>
              <a:rPr lang="et-EE" sz="2200" dirty="0" smtClean="0">
                <a:solidFill>
                  <a:schemeClr val="tx1"/>
                </a:solidFill>
              </a:rPr>
              <a:t>177€</a:t>
            </a:r>
            <a:endParaRPr lang="et-EE" sz="2200" dirty="0">
              <a:solidFill>
                <a:schemeClr val="tx1"/>
              </a:solidFill>
            </a:endParaRPr>
          </a:p>
          <a:p>
            <a:pPr lvl="1">
              <a:lnSpc>
                <a:spcPct val="130000"/>
              </a:lnSpc>
            </a:pPr>
            <a:r>
              <a:rPr lang="et-EE" sz="2000" b="1" i="1" dirty="0">
                <a:solidFill>
                  <a:schemeClr val="tx1"/>
                </a:solidFill>
              </a:rPr>
              <a:t>Kokku projektijuhtimine koos kaudse kuluga </a:t>
            </a:r>
            <a:r>
              <a:rPr lang="et-EE" sz="2000" b="1" i="1" dirty="0" smtClean="0">
                <a:solidFill>
                  <a:schemeClr val="tx1"/>
                </a:solidFill>
              </a:rPr>
              <a:t>1180+177=1357€  </a:t>
            </a:r>
            <a:endParaRPr lang="et-EE" sz="2000" b="1" i="1" dirty="0">
              <a:solidFill>
                <a:schemeClr val="tx1"/>
              </a:solidFill>
            </a:endParaRPr>
          </a:p>
          <a:p>
            <a:pPr>
              <a:lnSpc>
                <a:spcPct val="130000"/>
              </a:lnSpc>
            </a:pPr>
            <a:r>
              <a:rPr lang="et-EE" sz="2200" dirty="0" smtClean="0">
                <a:solidFill>
                  <a:schemeClr val="tx1"/>
                </a:solidFill>
              </a:rPr>
              <a:t>Projekti </a:t>
            </a:r>
            <a:r>
              <a:rPr lang="et-EE" sz="2200" dirty="0">
                <a:solidFill>
                  <a:schemeClr val="tx1"/>
                </a:solidFill>
              </a:rPr>
              <a:t>abikõlblik maksumus kokku  </a:t>
            </a:r>
            <a:r>
              <a:rPr lang="et-EE" sz="2200" dirty="0" smtClean="0">
                <a:solidFill>
                  <a:schemeClr val="tx1"/>
                </a:solidFill>
              </a:rPr>
              <a:t>5000+1000+500+400+1357= </a:t>
            </a:r>
            <a:r>
              <a:rPr lang="et-EE" sz="2200" b="1" dirty="0" smtClean="0">
                <a:solidFill>
                  <a:schemeClr val="tx1"/>
                </a:solidFill>
              </a:rPr>
              <a:t>8257€</a:t>
            </a:r>
            <a:endParaRPr lang="et-EE" sz="2200" b="1" dirty="0">
              <a:solidFill>
                <a:schemeClr val="tx1"/>
              </a:solidFill>
            </a:endParaRPr>
          </a:p>
          <a:p>
            <a:endParaRPr lang="et-EE" sz="2800" dirty="0">
              <a:solidFill>
                <a:schemeClr val="tx1"/>
              </a:solidFill>
            </a:endParaRPr>
          </a:p>
          <a:p>
            <a:endParaRPr lang="et-EE" dirty="0">
              <a:solidFill>
                <a:schemeClr val="tx1"/>
              </a:solidFill>
            </a:endParaRPr>
          </a:p>
        </p:txBody>
      </p:sp>
      <p:cxnSp>
        <p:nvCxnSpPr>
          <p:cNvPr id="5" name="Straight Connector 4"/>
          <p:cNvCxnSpPr/>
          <p:nvPr/>
        </p:nvCxnSpPr>
        <p:spPr>
          <a:xfrm>
            <a:off x="683568" y="3789040"/>
            <a:ext cx="45365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83568" y="5733256"/>
            <a:ext cx="453650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10959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a:t>
            </a:r>
            <a:r>
              <a:rPr lang="et-EE" sz="3600" b="1" dirty="0">
                <a:latin typeface="+mn-lt"/>
              </a:rPr>
              <a:t>  </a:t>
            </a:r>
            <a:r>
              <a:rPr lang="et-EE" sz="3600" b="1" dirty="0">
                <a:solidFill>
                  <a:schemeClr val="tx1"/>
                </a:solidFill>
                <a:latin typeface="+mn-lt"/>
              </a:rPr>
              <a:t>ÜLDKULU ühis-, teadmussiirde- või koostööprojektis</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600" b="1" dirty="0">
                <a:solidFill>
                  <a:schemeClr val="tx1"/>
                </a:solidFill>
              </a:rPr>
              <a:t>AINULT ettevõtja, MTÜ või SA                                     </a:t>
            </a:r>
            <a:r>
              <a:rPr lang="et-EE" sz="2600" b="1" dirty="0" smtClean="0">
                <a:solidFill>
                  <a:schemeClr val="tx1"/>
                </a:solidFill>
              </a:rPr>
              <a:t>                  ühis-</a:t>
            </a:r>
            <a:r>
              <a:rPr lang="et-EE" sz="2600" b="1" dirty="0">
                <a:solidFill>
                  <a:schemeClr val="tx1"/>
                </a:solidFill>
              </a:rPr>
              <a:t>, teadmussiirde või koostööprojekti</a:t>
            </a:r>
            <a:r>
              <a:rPr lang="et-EE" sz="2600" dirty="0">
                <a:solidFill>
                  <a:schemeClr val="tx1"/>
                </a:solidFill>
              </a:rPr>
              <a:t>  elluviimiseks saab taotleda toetust projektiga seotud üldkulude </a:t>
            </a:r>
            <a:r>
              <a:rPr lang="et-EE" sz="2600" dirty="0" smtClean="0">
                <a:solidFill>
                  <a:schemeClr val="tx1"/>
                </a:solidFill>
              </a:rPr>
              <a:t>tarbeks        §31 lg 1 p15</a:t>
            </a:r>
            <a:endParaRPr lang="et-EE" sz="2600" dirty="0">
              <a:solidFill>
                <a:schemeClr val="tx1"/>
              </a:solidFill>
            </a:endParaRPr>
          </a:p>
          <a:p>
            <a:pPr>
              <a:buNone/>
            </a:pPr>
            <a:endParaRPr lang="et-EE" sz="2400" dirty="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12904311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238"/>
            <a:ext cx="8363272" cy="998562"/>
          </a:xfrm>
        </p:spPr>
        <p:txBody>
          <a:bodyPr/>
          <a:lstStyle/>
          <a:p>
            <a:r>
              <a:rPr lang="et-EE" sz="3600" b="1" dirty="0">
                <a:solidFill>
                  <a:schemeClr val="tx1"/>
                </a:solidFill>
                <a:latin typeface="+mn-lt"/>
              </a:rPr>
              <a:t>Toetuse taotlemine – KOVi ülesanded</a:t>
            </a:r>
            <a:endParaRPr lang="et-EE" sz="3600" dirty="0">
              <a:solidFill>
                <a:schemeClr val="tx1"/>
              </a:solidFill>
              <a:latin typeface="+mn-lt"/>
            </a:endParaRPr>
          </a:p>
        </p:txBody>
      </p:sp>
      <p:sp>
        <p:nvSpPr>
          <p:cNvPr id="3" name="Content Placeholder 2"/>
          <p:cNvSpPr>
            <a:spLocks noGrp="1"/>
          </p:cNvSpPr>
          <p:nvPr>
            <p:ph idx="1"/>
          </p:nvPr>
        </p:nvSpPr>
        <p:spPr>
          <a:xfrm>
            <a:off x="457200" y="1700808"/>
            <a:ext cx="8229600" cy="4823817"/>
          </a:xfrm>
        </p:spPr>
        <p:txBody>
          <a:bodyPr/>
          <a:lstStyle/>
          <a:p>
            <a:r>
              <a:rPr lang="et-EE" sz="2400" b="1" dirty="0">
                <a:solidFill>
                  <a:schemeClr val="tx1"/>
                </a:solidFill>
              </a:rPr>
              <a:t>Kohaliku omavalitsuse üksuse ülesannete asendamiseks tehtud kulud EI OLE </a:t>
            </a:r>
            <a:r>
              <a:rPr lang="et-EE" sz="2400" b="1" dirty="0" smtClean="0">
                <a:solidFill>
                  <a:schemeClr val="tx1"/>
                </a:solidFill>
              </a:rPr>
              <a:t>ABIKÕLBLIKUD </a:t>
            </a:r>
            <a:r>
              <a:rPr lang="et-EE" sz="2400" dirty="0" smtClean="0">
                <a:solidFill>
                  <a:schemeClr val="tx1"/>
                </a:solidFill>
              </a:rPr>
              <a:t>§ 31 lg1 p13</a:t>
            </a:r>
            <a:endParaRPr lang="et-EE" sz="2400" b="1" dirty="0">
              <a:solidFill>
                <a:schemeClr val="tx1"/>
              </a:solidFill>
            </a:endParaRPr>
          </a:p>
          <a:p>
            <a:pPr lvl="1"/>
            <a:r>
              <a:rPr lang="et-EE" sz="1800" dirty="0">
                <a:solidFill>
                  <a:schemeClr val="tx1"/>
                </a:solidFill>
              </a:rPr>
              <a:t>Taotleja taotleb toetust KOVi omandis oleval kinnistul asuva külamaja akende siseviimistlemiseks. Projekti eesmärgiks on küla elukeskkonna kvaliteedi parandamine, külamaja soojustamise ja välisilme kaasajastamise läbi. Ühtlasi uue katuse saanud külamaja reklaamimine interneti kaudu majutus- ja tähtpäevade tähistamise paigana ja turismiobjektina. </a:t>
            </a:r>
          </a:p>
          <a:p>
            <a:pPr lvl="1">
              <a:lnSpc>
                <a:spcPct val="110000"/>
              </a:lnSpc>
              <a:spcAft>
                <a:spcPts val="1200"/>
              </a:spcAft>
            </a:pPr>
            <a:r>
              <a:rPr lang="et-EE" sz="1800" dirty="0">
                <a:solidFill>
                  <a:schemeClr val="tx1"/>
                </a:solidFill>
              </a:rPr>
              <a:t>Taotleja taotleb toetust KOV omandis oleval kinnistul külamaja-elamu (antud tasuta kasutusse Seltsile) siseruumide renoveerimistöödeks. Eesmärgina nimetab taotleja külaelanike kooskäimiskoha säilitamist. </a:t>
            </a:r>
          </a:p>
          <a:p>
            <a:pPr marL="857250" lvl="2" indent="0">
              <a:lnSpc>
                <a:spcPct val="110000"/>
              </a:lnSpc>
              <a:buNone/>
            </a:pPr>
            <a:r>
              <a:rPr lang="et-EE" sz="1800" dirty="0">
                <a:solidFill>
                  <a:schemeClr val="tx1"/>
                </a:solidFill>
              </a:rPr>
              <a:t>Tulenevalt  KOKS §6 lg2 sätestatust ja Tartu Ringkonnakohtu kohtuotsusest nr 3-11-101 on kulud mitteabikõlblikud. Vallale kuuluvate hoonete korrashoid on KOV ülesanne ja enda kui hoone omaniku kohustus.</a:t>
            </a:r>
          </a:p>
          <a:p>
            <a:pPr marL="857250" lvl="2" indent="0">
              <a:lnSpc>
                <a:spcPct val="110000"/>
              </a:lnSpc>
              <a:buNone/>
            </a:pPr>
            <a:r>
              <a:rPr lang="et-EE" sz="1800" dirty="0">
                <a:solidFill>
                  <a:schemeClr val="tx1"/>
                </a:solidFill>
              </a:rPr>
              <a:t>Lisaks peab LEADER projektiga määratud tegevus looma uuenduslikku lisaväärtust või lisama innovaatilise elemendi </a:t>
            </a:r>
            <a:endParaRPr lang="et-EE" sz="1800" i="1" dirty="0">
              <a:solidFill>
                <a:schemeClr val="tx1"/>
              </a:solidFill>
            </a:endParaRPr>
          </a:p>
          <a:p>
            <a:endParaRPr lang="et-EE" sz="2000" dirty="0">
              <a:solidFill>
                <a:schemeClr val="tx1"/>
              </a:solidFill>
            </a:endParaRPr>
          </a:p>
        </p:txBody>
      </p:sp>
    </p:spTree>
    <p:extLst>
      <p:ext uri="{BB962C8B-B14F-4D97-AF65-F5344CB8AC3E}">
        <p14:creationId xmlns:p14="http://schemas.microsoft.com/office/powerpoint/2010/main" xmlns="" val="3927584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smtClean="0">
                <a:solidFill>
                  <a:schemeClr val="tx1"/>
                </a:solidFill>
                <a:latin typeface="+mn-lt"/>
              </a:rPr>
              <a:t>Toetustaotluse menetlusskeem</a:t>
            </a:r>
            <a:endParaRPr lang="et-EE" sz="3600" b="1" dirty="0">
              <a:solidFill>
                <a:schemeClr val="tx1"/>
              </a:solidFill>
              <a:latin typeface="+mn-lt"/>
            </a:endParaRPr>
          </a:p>
        </p:txBody>
      </p:sp>
      <p:pic>
        <p:nvPicPr>
          <p:cNvPr id="1028" name="Picture 4"/>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610" y="2132856"/>
            <a:ext cx="9119748" cy="393536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204368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238"/>
            <a:ext cx="8229600" cy="998562"/>
          </a:xfrm>
        </p:spPr>
        <p:txBody>
          <a:bodyPr/>
          <a:lstStyle/>
          <a:p>
            <a:r>
              <a:rPr lang="et-EE" sz="3600" b="1" dirty="0">
                <a:solidFill>
                  <a:srgbClr val="FF0000"/>
                </a:solidFill>
                <a:latin typeface="+mn-lt"/>
              </a:rPr>
              <a:t>UUS! </a:t>
            </a:r>
            <a:r>
              <a:rPr lang="et-EE" sz="3600" b="1" dirty="0">
                <a:solidFill>
                  <a:schemeClr val="tx1"/>
                </a:solidFill>
                <a:latin typeface="+mn-lt"/>
              </a:rPr>
              <a:t>Võrdlushindade </a:t>
            </a:r>
            <a:r>
              <a:rPr lang="et-EE" sz="3600" b="1" dirty="0" smtClean="0">
                <a:solidFill>
                  <a:schemeClr val="tx1"/>
                </a:solidFill>
                <a:latin typeface="+mn-lt"/>
              </a:rPr>
              <a:t>kataloog</a:t>
            </a:r>
            <a:r>
              <a:rPr lang="et-EE" sz="3600" b="1" dirty="0">
                <a:latin typeface="+mn-lt"/>
              </a:rPr>
              <a:t/>
            </a:r>
            <a:br>
              <a:rPr lang="et-EE" sz="3600" b="1" dirty="0">
                <a:latin typeface="+mn-lt"/>
              </a:rPr>
            </a:br>
            <a:endParaRPr lang="et-EE" sz="3600" dirty="0">
              <a:latin typeface="+mn-lt"/>
            </a:endParaRPr>
          </a:p>
        </p:txBody>
      </p:sp>
      <p:sp>
        <p:nvSpPr>
          <p:cNvPr id="3" name="Content Placeholder 2"/>
          <p:cNvSpPr>
            <a:spLocks noGrp="1"/>
          </p:cNvSpPr>
          <p:nvPr>
            <p:ph idx="1"/>
          </p:nvPr>
        </p:nvSpPr>
        <p:spPr>
          <a:xfrm>
            <a:off x="457200" y="1772816"/>
            <a:ext cx="8229600" cy="4751809"/>
          </a:xfrm>
        </p:spPr>
        <p:txBody>
          <a:bodyPr/>
          <a:lstStyle/>
          <a:p>
            <a:pPr>
              <a:spcAft>
                <a:spcPts val="600"/>
              </a:spcAft>
            </a:pPr>
            <a:r>
              <a:rPr lang="et-EE" sz="2400" dirty="0">
                <a:solidFill>
                  <a:schemeClr val="tx1"/>
                </a:solidFill>
              </a:rPr>
              <a:t>Kataloogis olevate masinatele-seadmetele saab toetust taotleda vaid seal oleva PIIRHINNA </a:t>
            </a:r>
            <a:r>
              <a:rPr lang="et-EE" sz="2400" dirty="0" smtClean="0">
                <a:solidFill>
                  <a:schemeClr val="tx1"/>
                </a:solidFill>
              </a:rPr>
              <a:t>(abikõlblik netomaksumus) ulatuses</a:t>
            </a:r>
            <a:r>
              <a:rPr lang="et-EE" sz="2400" dirty="0">
                <a:solidFill>
                  <a:schemeClr val="tx1"/>
                </a:solidFill>
              </a:rPr>
              <a:t>!</a:t>
            </a:r>
            <a:r>
              <a:rPr lang="et-EE" sz="2400" b="1" dirty="0">
                <a:solidFill>
                  <a:schemeClr val="tx1"/>
                </a:solidFill>
              </a:rPr>
              <a:t> </a:t>
            </a:r>
            <a:r>
              <a:rPr lang="et-EE" sz="2400" dirty="0" smtClean="0">
                <a:solidFill>
                  <a:schemeClr val="tx1"/>
                </a:solidFill>
              </a:rPr>
              <a:t>§34 lg 1 p20                                                                         </a:t>
            </a:r>
            <a:r>
              <a:rPr lang="et-EE" sz="2400" b="1" dirty="0" smtClean="0">
                <a:solidFill>
                  <a:schemeClr val="tx1"/>
                </a:solidFill>
              </a:rPr>
              <a:t>Hinnapakkumust </a:t>
            </a:r>
            <a:r>
              <a:rPr lang="et-EE" sz="2400" b="1" dirty="0">
                <a:solidFill>
                  <a:schemeClr val="tx1"/>
                </a:solidFill>
              </a:rPr>
              <a:t>ei pea võtma.</a:t>
            </a:r>
          </a:p>
          <a:p>
            <a:pPr>
              <a:spcAft>
                <a:spcPts val="600"/>
              </a:spcAft>
            </a:pPr>
            <a:r>
              <a:rPr lang="et-EE" sz="2400" dirty="0">
                <a:solidFill>
                  <a:schemeClr val="tx1"/>
                </a:solidFill>
              </a:rPr>
              <a:t>KATALOOGIS PEAMISELT PÕLLUMAJANDUSMASINAD-SEADMED:</a:t>
            </a:r>
          </a:p>
          <a:p>
            <a:pPr lvl="1">
              <a:spcAft>
                <a:spcPts val="600"/>
              </a:spcAft>
            </a:pPr>
            <a:r>
              <a:rPr lang="et-EE" sz="2000" dirty="0">
                <a:solidFill>
                  <a:schemeClr val="tx1"/>
                </a:solidFill>
              </a:rPr>
              <a:t>traktorid, mullaharimismasinad, külvikud ja </a:t>
            </a:r>
            <a:r>
              <a:rPr lang="et-EE" sz="2000" dirty="0" err="1">
                <a:solidFill>
                  <a:schemeClr val="tx1"/>
                </a:solidFill>
              </a:rPr>
              <a:t>istutid</a:t>
            </a:r>
            <a:r>
              <a:rPr lang="et-EE" sz="2000" dirty="0">
                <a:solidFill>
                  <a:schemeClr val="tx1"/>
                </a:solidFill>
              </a:rPr>
              <a:t>, </a:t>
            </a:r>
            <a:r>
              <a:rPr lang="et-EE" sz="2000" dirty="0" err="1">
                <a:solidFill>
                  <a:schemeClr val="tx1"/>
                </a:solidFill>
              </a:rPr>
              <a:t>väeturid</a:t>
            </a:r>
            <a:r>
              <a:rPr lang="et-EE" sz="2000" dirty="0">
                <a:solidFill>
                  <a:schemeClr val="tx1"/>
                </a:solidFill>
              </a:rPr>
              <a:t>, vihmutus- ja niisutusseadmed, taimehooldus- ja taimekaitsemasinad, saagikoristusmasinad, saagi koristusjärgse töötlemise mobiilsed masinad, laadimis-, veo- ja ladustamismasinad, karjandusmasinad, mitmesugused põllumajandusmasinad ja –seadmed.</a:t>
            </a:r>
          </a:p>
          <a:p>
            <a:pPr>
              <a:spcAft>
                <a:spcPts val="600"/>
              </a:spcAft>
              <a:buNone/>
            </a:pPr>
            <a:r>
              <a:rPr lang="et-EE" sz="2000" dirty="0">
                <a:solidFill>
                  <a:schemeClr val="tx1"/>
                </a:solidFill>
                <a:hlinkClick r:id="rId3"/>
              </a:rPr>
              <a:t>https://epria.pria.ee/epria2/#/</a:t>
            </a:r>
            <a:r>
              <a:rPr lang="et-EE" sz="2000" dirty="0" smtClean="0">
                <a:solidFill>
                  <a:schemeClr val="tx1"/>
                </a:solidFill>
                <a:hlinkClick r:id="rId3"/>
              </a:rPr>
              <a:t>hinnakataloog/valideeritud</a:t>
            </a:r>
            <a:endParaRPr lang="et-EE" dirty="0">
              <a:solidFill>
                <a:schemeClr val="tx1"/>
              </a:solidFill>
            </a:endParaRPr>
          </a:p>
        </p:txBody>
      </p:sp>
    </p:spTree>
    <p:extLst>
      <p:ext uri="{BB962C8B-B14F-4D97-AF65-F5344CB8AC3E}">
        <p14:creationId xmlns:p14="http://schemas.microsoft.com/office/powerpoint/2010/main" xmlns="" val="17863338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Kasutatud masin, </a:t>
            </a:r>
            <a:r>
              <a:rPr lang="et-EE" sz="3600" b="1" dirty="0" smtClean="0">
                <a:solidFill>
                  <a:schemeClr val="tx1"/>
                </a:solidFill>
                <a:latin typeface="+mn-lt"/>
              </a:rPr>
              <a:t>seade </a:t>
            </a:r>
            <a:r>
              <a:rPr lang="et-EE" sz="3600" dirty="0" smtClean="0">
                <a:solidFill>
                  <a:schemeClr val="tx1"/>
                </a:solidFill>
                <a:latin typeface="+mn-lt"/>
              </a:rPr>
              <a:t>§30 lg 4</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dirty="0" smtClean="0">
                <a:solidFill>
                  <a:schemeClr val="tx1"/>
                </a:solidFill>
              </a:rPr>
              <a:t>abikõlblik ettevõtjale, MTÜ-le, SA-le, kui on tõendatud, et:</a:t>
            </a:r>
            <a:endParaRPr lang="et-EE" sz="2400" dirty="0">
              <a:solidFill>
                <a:schemeClr val="tx1"/>
              </a:solidFill>
            </a:endParaRPr>
          </a:p>
          <a:p>
            <a:pPr lvl="1"/>
            <a:r>
              <a:rPr lang="et-EE" sz="2400" dirty="0" smtClean="0">
                <a:solidFill>
                  <a:schemeClr val="tx1"/>
                </a:solidFill>
              </a:rPr>
              <a:t>masina või seadme ostmiseks ei ole </a:t>
            </a:r>
            <a:r>
              <a:rPr lang="et-EE" sz="2400" dirty="0">
                <a:solidFill>
                  <a:schemeClr val="tx1"/>
                </a:solidFill>
              </a:rPr>
              <a:t>hinnapakkuja </a:t>
            </a:r>
            <a:r>
              <a:rPr lang="et-EE" sz="2400" dirty="0" smtClean="0">
                <a:solidFill>
                  <a:schemeClr val="tx1"/>
                </a:solidFill>
              </a:rPr>
              <a:t>varem saanud toetust </a:t>
            </a:r>
            <a:r>
              <a:rPr lang="et-EE" sz="2400" dirty="0">
                <a:solidFill>
                  <a:schemeClr val="tx1"/>
                </a:solidFill>
              </a:rPr>
              <a:t>riigieelarvelistest või muudest ELi või välisvahenditest või muud tagastamatut riigiabi</a:t>
            </a:r>
          </a:p>
          <a:p>
            <a:pPr lvl="1"/>
            <a:r>
              <a:rPr lang="et-EE" sz="2400" dirty="0" smtClean="0">
                <a:solidFill>
                  <a:schemeClr val="tx1"/>
                </a:solidFill>
              </a:rPr>
              <a:t>masina </a:t>
            </a:r>
            <a:r>
              <a:rPr lang="et-EE" sz="2400" dirty="0">
                <a:solidFill>
                  <a:schemeClr val="tx1"/>
                </a:solidFill>
              </a:rPr>
              <a:t>või seadme hind on uue samalaadse masina/seadme hinnast madalam</a:t>
            </a:r>
          </a:p>
          <a:p>
            <a:pPr lvl="1"/>
            <a:r>
              <a:rPr lang="et-EE" sz="2400" dirty="0">
                <a:solidFill>
                  <a:schemeClr val="tx1"/>
                </a:solidFill>
              </a:rPr>
              <a:t>o</a:t>
            </a:r>
            <a:r>
              <a:rPr lang="et-EE" sz="2400" dirty="0" smtClean="0">
                <a:solidFill>
                  <a:schemeClr val="tx1"/>
                </a:solidFill>
              </a:rPr>
              <a:t>stetava </a:t>
            </a:r>
            <a:r>
              <a:rPr lang="et-EE" sz="2400" dirty="0">
                <a:solidFill>
                  <a:schemeClr val="tx1"/>
                </a:solidFill>
              </a:rPr>
              <a:t>kasutatud masina/seadme eeldatav kasutusiga on vähemalt viis aastat arvates PRIA poolt viimase toetusosa väljamaksmisest</a:t>
            </a:r>
          </a:p>
          <a:p>
            <a:endParaRPr lang="et-EE" sz="2000" dirty="0">
              <a:solidFill>
                <a:schemeClr val="tx1"/>
              </a:solidFill>
            </a:endParaRPr>
          </a:p>
        </p:txBody>
      </p:sp>
    </p:spTree>
    <p:extLst>
      <p:ext uri="{BB962C8B-B14F-4D97-AF65-F5344CB8AC3E}">
        <p14:creationId xmlns:p14="http://schemas.microsoft.com/office/powerpoint/2010/main" xmlns="" val="29782984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Mitterahaline </a:t>
            </a:r>
            <a:r>
              <a:rPr lang="et-EE" sz="3600" b="1" dirty="0" smtClean="0">
                <a:solidFill>
                  <a:schemeClr val="tx1"/>
                </a:solidFill>
                <a:latin typeface="+mn-lt"/>
              </a:rPr>
              <a:t>omafinantseering </a:t>
            </a:r>
            <a:r>
              <a:rPr lang="et-EE" sz="3600" dirty="0" smtClean="0">
                <a:solidFill>
                  <a:schemeClr val="tx1"/>
                </a:solidFill>
                <a:latin typeface="+mn-lt"/>
              </a:rPr>
              <a:t>§35</a:t>
            </a:r>
            <a:endParaRPr lang="et-EE" sz="3600" dirty="0">
              <a:solidFill>
                <a:schemeClr val="tx1"/>
              </a:solidFill>
              <a:latin typeface="+mn-lt"/>
            </a:endParaRPr>
          </a:p>
        </p:txBody>
      </p:sp>
      <p:sp>
        <p:nvSpPr>
          <p:cNvPr id="3" name="Content Placeholder 2"/>
          <p:cNvSpPr>
            <a:spLocks noGrp="1"/>
          </p:cNvSpPr>
          <p:nvPr>
            <p:ph idx="1"/>
          </p:nvPr>
        </p:nvSpPr>
        <p:spPr/>
        <p:txBody>
          <a:bodyPr/>
          <a:lstStyle/>
          <a:p>
            <a:pPr>
              <a:spcAft>
                <a:spcPts val="600"/>
              </a:spcAft>
            </a:pPr>
            <a:r>
              <a:rPr lang="et-EE" sz="2400" dirty="0">
                <a:solidFill>
                  <a:schemeClr val="tx1"/>
                </a:solidFill>
              </a:rPr>
              <a:t>MTÜ ja SA korral võib omafinantseeringu osaks olla tegevuse elluviimiseks või investeeringu tegemiseks vajalik taotleja poolt tehtud vabatahtlik tasustamata töö</a:t>
            </a:r>
            <a:r>
              <a:rPr lang="et-EE" sz="2400" dirty="0" smtClean="0">
                <a:solidFill>
                  <a:schemeClr val="tx1"/>
                </a:solidFill>
              </a:rPr>
              <a:t>.</a:t>
            </a:r>
            <a:endParaRPr lang="et-EE" sz="2400" dirty="0">
              <a:solidFill>
                <a:schemeClr val="tx1"/>
              </a:solidFill>
            </a:endParaRPr>
          </a:p>
          <a:p>
            <a:r>
              <a:rPr lang="et-EE" sz="2400" dirty="0">
                <a:solidFill>
                  <a:schemeClr val="tx1"/>
                </a:solidFill>
              </a:rPr>
              <a:t>Kuni 9% </a:t>
            </a:r>
            <a:r>
              <a:rPr lang="et-EE" sz="2400" dirty="0" smtClean="0">
                <a:solidFill>
                  <a:schemeClr val="tx1"/>
                </a:solidFill>
              </a:rPr>
              <a:t>mitterahalise omafinantseeringuga </a:t>
            </a:r>
            <a:r>
              <a:rPr lang="et-EE" sz="2400" dirty="0">
                <a:solidFill>
                  <a:schemeClr val="tx1"/>
                </a:solidFill>
              </a:rPr>
              <a:t>seotud toetatava tegevuse või investeeringu abikõlblikest kuludest</a:t>
            </a:r>
            <a:r>
              <a:rPr lang="et-EE" sz="2400" dirty="0" smtClean="0">
                <a:solidFill>
                  <a:schemeClr val="tx1"/>
                </a:solidFill>
              </a:rPr>
              <a:t>.</a:t>
            </a:r>
          </a:p>
          <a:p>
            <a:r>
              <a:rPr lang="et-EE" sz="2400" dirty="0" smtClean="0">
                <a:solidFill>
                  <a:schemeClr val="tx1"/>
                </a:solidFill>
              </a:rPr>
              <a:t>Tunnitasu </a:t>
            </a:r>
            <a:r>
              <a:rPr lang="et-EE" sz="2400" dirty="0">
                <a:solidFill>
                  <a:schemeClr val="tx1"/>
                </a:solidFill>
              </a:rPr>
              <a:t>määr kuni 4 eurot ning masinat, seadet või mootorsõidukit kasutades kuni 8 eurot.</a:t>
            </a:r>
          </a:p>
          <a:p>
            <a:endParaRPr lang="et-EE" sz="2400" dirty="0">
              <a:solidFill>
                <a:schemeClr val="tx1"/>
              </a:solidFill>
            </a:endParaRPr>
          </a:p>
        </p:txBody>
      </p:sp>
    </p:spTree>
    <p:extLst>
      <p:ext uri="{BB962C8B-B14F-4D97-AF65-F5344CB8AC3E}">
        <p14:creationId xmlns:p14="http://schemas.microsoft.com/office/powerpoint/2010/main" xmlns="" val="29672266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Mitterahaline omafinantseering</a:t>
            </a:r>
            <a:endParaRPr lang="et-EE" sz="3600" dirty="0">
              <a:solidFill>
                <a:schemeClr val="tx1"/>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40231131"/>
              </p:ext>
            </p:extLst>
          </p:nvPr>
        </p:nvGraphicFramePr>
        <p:xfrm>
          <a:off x="467544" y="1628800"/>
          <a:ext cx="8229599" cy="5156200"/>
        </p:xfrm>
        <a:graphic>
          <a:graphicData uri="http://schemas.openxmlformats.org/drawingml/2006/table">
            <a:tbl>
              <a:tblPr firstRow="1" bandRow="1">
                <a:tableStyleId>{5C22544A-7EE6-4342-B048-85BDC9FD1C3A}</a:tableStyleId>
              </a:tblPr>
              <a:tblGrid>
                <a:gridCol w="1872208"/>
                <a:gridCol w="1162472"/>
                <a:gridCol w="637728"/>
                <a:gridCol w="1224136"/>
                <a:gridCol w="936104"/>
                <a:gridCol w="1221294"/>
                <a:gridCol w="1175657"/>
              </a:tblGrid>
              <a:tr h="370840">
                <a:tc>
                  <a:txBody>
                    <a:bodyPr/>
                    <a:lstStyle/>
                    <a:p>
                      <a:endParaRPr lang="et-EE" sz="1800" dirty="0"/>
                    </a:p>
                  </a:txBody>
                  <a:tcPr/>
                </a:tc>
                <a:tc>
                  <a:txBody>
                    <a:bodyPr/>
                    <a:lstStyle/>
                    <a:p>
                      <a:pPr algn="r"/>
                      <a:r>
                        <a:rPr lang="et-EE" sz="1800" b="0" dirty="0" smtClean="0">
                          <a:solidFill>
                            <a:schemeClr val="tx1"/>
                          </a:solidFill>
                        </a:rPr>
                        <a:t>Maksumus</a:t>
                      </a:r>
                      <a:endParaRPr lang="et-EE" sz="1800" b="0" dirty="0">
                        <a:solidFill>
                          <a:schemeClr val="tx1"/>
                        </a:solidFill>
                      </a:endParaRPr>
                    </a:p>
                  </a:txBody>
                  <a:tcPr/>
                </a:tc>
                <a:tc>
                  <a:txBody>
                    <a:bodyPr/>
                    <a:lstStyle/>
                    <a:p>
                      <a:pPr algn="r"/>
                      <a:r>
                        <a:rPr lang="et-EE" sz="1800" b="0" kern="1200" dirty="0" smtClean="0">
                          <a:solidFill>
                            <a:schemeClr val="tx1"/>
                          </a:solidFill>
                          <a:latin typeface="+mn-lt"/>
                          <a:ea typeface="+mn-ea"/>
                          <a:cs typeface="+mn-cs"/>
                        </a:rPr>
                        <a:t>km</a:t>
                      </a:r>
                      <a:endParaRPr lang="et-EE" sz="1800" b="0" kern="1200" dirty="0">
                        <a:solidFill>
                          <a:schemeClr val="tx1"/>
                        </a:solidFill>
                        <a:latin typeface="+mn-lt"/>
                        <a:ea typeface="+mn-ea"/>
                        <a:cs typeface="+mn-cs"/>
                      </a:endParaRPr>
                    </a:p>
                  </a:txBody>
                  <a:tcPr/>
                </a:tc>
                <a:tc>
                  <a:txBody>
                    <a:bodyPr/>
                    <a:lstStyle/>
                    <a:p>
                      <a:pPr algn="r"/>
                      <a:r>
                        <a:rPr lang="et-EE" sz="1800" b="0" kern="1200" dirty="0" smtClean="0">
                          <a:solidFill>
                            <a:schemeClr val="tx1"/>
                          </a:solidFill>
                          <a:latin typeface="+mn-lt"/>
                          <a:ea typeface="+mn-ea"/>
                          <a:cs typeface="+mn-cs"/>
                        </a:rPr>
                        <a:t>Abikõlblik summa</a:t>
                      </a:r>
                      <a:endParaRPr lang="et-EE" sz="1800" b="0" kern="1200" dirty="0">
                        <a:solidFill>
                          <a:schemeClr val="tx1"/>
                        </a:solidFill>
                        <a:latin typeface="+mn-lt"/>
                        <a:ea typeface="+mn-ea"/>
                        <a:cs typeface="+mn-cs"/>
                      </a:endParaRPr>
                    </a:p>
                  </a:txBody>
                  <a:tcPr/>
                </a:tc>
                <a:tc>
                  <a:txBody>
                    <a:bodyPr/>
                    <a:lstStyle/>
                    <a:p>
                      <a:pPr algn="r"/>
                      <a:r>
                        <a:rPr lang="et-EE" sz="1800" b="0" kern="1200" dirty="0" smtClean="0">
                          <a:solidFill>
                            <a:schemeClr val="tx1"/>
                          </a:solidFill>
                          <a:latin typeface="+mn-lt"/>
                          <a:ea typeface="+mn-ea"/>
                          <a:cs typeface="+mn-cs"/>
                        </a:rPr>
                        <a:t>Toetus</a:t>
                      </a:r>
                      <a:endParaRPr lang="et-EE" sz="1800" b="0" kern="1200" dirty="0">
                        <a:solidFill>
                          <a:schemeClr val="tx1"/>
                        </a:solidFill>
                        <a:latin typeface="+mn-lt"/>
                        <a:ea typeface="+mn-ea"/>
                        <a:cs typeface="+mn-cs"/>
                      </a:endParaRPr>
                    </a:p>
                  </a:txBody>
                  <a:tcPr/>
                </a:tc>
                <a:tc>
                  <a:txBody>
                    <a:bodyPr/>
                    <a:lstStyle/>
                    <a:p>
                      <a:pPr algn="r"/>
                      <a:r>
                        <a:rPr lang="et-EE" sz="1800" b="0" kern="1200" dirty="0" smtClean="0">
                          <a:solidFill>
                            <a:schemeClr val="tx1"/>
                          </a:solidFill>
                          <a:latin typeface="+mn-lt"/>
                          <a:ea typeface="+mn-ea"/>
                          <a:cs typeface="+mn-cs"/>
                        </a:rPr>
                        <a:t>Omaosalus</a:t>
                      </a:r>
                      <a:endParaRPr lang="et-EE" sz="1800" b="0" kern="1200" dirty="0">
                        <a:solidFill>
                          <a:schemeClr val="tx1"/>
                        </a:solidFill>
                        <a:latin typeface="+mn-lt"/>
                        <a:ea typeface="+mn-ea"/>
                        <a:cs typeface="+mn-cs"/>
                      </a:endParaRPr>
                    </a:p>
                  </a:txBody>
                  <a:tcPr/>
                </a:tc>
                <a:tc>
                  <a:txBody>
                    <a:bodyPr/>
                    <a:lstStyle/>
                    <a:p>
                      <a:pPr algn="ctr"/>
                      <a:endParaRPr lang="et-EE" sz="1800" b="0" kern="1200" dirty="0">
                        <a:solidFill>
                          <a:schemeClr val="tx1"/>
                        </a:solidFill>
                        <a:latin typeface="+mn-lt"/>
                        <a:ea typeface="+mn-ea"/>
                        <a:cs typeface="+mn-cs"/>
                      </a:endParaRPr>
                    </a:p>
                  </a:txBody>
                  <a:tcPr/>
                </a:tc>
              </a:tr>
              <a:tr h="370840">
                <a:tc>
                  <a:txBody>
                    <a:bodyPr/>
                    <a:lstStyle/>
                    <a:p>
                      <a:r>
                        <a:rPr lang="et-EE" sz="1800" dirty="0" smtClean="0"/>
                        <a:t>Koolitus</a:t>
                      </a:r>
                      <a:endParaRPr lang="et-EE" sz="1800" dirty="0"/>
                    </a:p>
                  </a:txBody>
                  <a:tcPr/>
                </a:tc>
                <a:tc>
                  <a:txBody>
                    <a:bodyPr/>
                    <a:lstStyle/>
                    <a:p>
                      <a:pPr algn="r"/>
                      <a:r>
                        <a:rPr lang="et-EE" sz="1800" dirty="0" smtClean="0"/>
                        <a:t>2000</a:t>
                      </a:r>
                      <a:endParaRPr lang="et-EE" sz="1800" dirty="0"/>
                    </a:p>
                  </a:txBody>
                  <a:tcPr/>
                </a:tc>
                <a:tc>
                  <a:txBody>
                    <a:bodyPr/>
                    <a:lstStyle/>
                    <a:p>
                      <a:pPr algn="r"/>
                      <a:endParaRPr lang="et-EE" sz="1800" dirty="0"/>
                    </a:p>
                  </a:txBody>
                  <a:tcPr/>
                </a:tc>
                <a:tc>
                  <a:txBody>
                    <a:bodyPr/>
                    <a:lstStyle/>
                    <a:p>
                      <a:pPr algn="r"/>
                      <a:r>
                        <a:rPr lang="et-EE" sz="1800" dirty="0" smtClean="0"/>
                        <a:t>2000</a:t>
                      </a:r>
                      <a:endParaRPr lang="et-EE" sz="1800" dirty="0"/>
                    </a:p>
                  </a:txBody>
                  <a:tcPr/>
                </a:tc>
                <a:tc>
                  <a:txBody>
                    <a:bodyPr/>
                    <a:lstStyle/>
                    <a:p>
                      <a:pPr algn="r"/>
                      <a:r>
                        <a:rPr lang="et-EE" sz="1800" dirty="0" smtClean="0"/>
                        <a:t>1800</a:t>
                      </a:r>
                      <a:endParaRPr lang="et-EE" sz="1800" dirty="0"/>
                    </a:p>
                  </a:txBody>
                  <a:tcPr/>
                </a:tc>
                <a:tc>
                  <a:txBody>
                    <a:bodyPr/>
                    <a:lstStyle/>
                    <a:p>
                      <a:pPr algn="r"/>
                      <a:r>
                        <a:rPr lang="et-EE" sz="1800" dirty="0" smtClean="0"/>
                        <a:t>200</a:t>
                      </a:r>
                      <a:endParaRPr lang="et-EE" sz="1800" dirty="0"/>
                    </a:p>
                  </a:txBody>
                  <a:tcPr/>
                </a:tc>
                <a:tc>
                  <a:txBody>
                    <a:bodyPr/>
                    <a:lstStyle/>
                    <a:p>
                      <a:r>
                        <a:rPr lang="et-EE" sz="1800" dirty="0" smtClean="0"/>
                        <a:t>VTT 180.-, raha 20.-</a:t>
                      </a:r>
                      <a:endParaRPr lang="et-EE" sz="1800" dirty="0"/>
                    </a:p>
                  </a:txBody>
                  <a:tcPr/>
                </a:tc>
              </a:tr>
              <a:tr h="370840">
                <a:tc>
                  <a:txBody>
                    <a:bodyPr/>
                    <a:lstStyle/>
                    <a:p>
                      <a:r>
                        <a:rPr lang="et-EE" sz="1800" dirty="0" smtClean="0"/>
                        <a:t>Vabatahtlik töö 9%</a:t>
                      </a:r>
                      <a:endParaRPr lang="et-EE" sz="1800" dirty="0"/>
                    </a:p>
                  </a:txBody>
                  <a:tcPr/>
                </a:tc>
                <a:tc>
                  <a:txBody>
                    <a:bodyPr/>
                    <a:lstStyle/>
                    <a:p>
                      <a:pPr algn="r"/>
                      <a:r>
                        <a:rPr lang="et-EE" sz="1800" dirty="0" smtClean="0"/>
                        <a:t>180</a:t>
                      </a:r>
                      <a:endParaRPr lang="et-EE" sz="1800" dirty="0"/>
                    </a:p>
                  </a:txBody>
                  <a:tcPr/>
                </a:tc>
                <a:tc>
                  <a:txBody>
                    <a:bodyPr/>
                    <a:lstStyle/>
                    <a:p>
                      <a:pPr algn="r"/>
                      <a:endParaRPr lang="et-EE" sz="1800" dirty="0"/>
                    </a:p>
                  </a:txBody>
                  <a:tcPr/>
                </a:tc>
                <a:tc>
                  <a:txBody>
                    <a:bodyPr/>
                    <a:lstStyle/>
                    <a:p>
                      <a:pPr algn="r"/>
                      <a:r>
                        <a:rPr lang="et-EE" sz="1800" dirty="0" smtClean="0"/>
                        <a:t>180</a:t>
                      </a:r>
                      <a:endParaRPr lang="et-EE" sz="1800" dirty="0"/>
                    </a:p>
                  </a:txBody>
                  <a:tcPr/>
                </a:tc>
                <a:tc>
                  <a:txBody>
                    <a:bodyPr/>
                    <a:lstStyle/>
                    <a:p>
                      <a:pPr algn="r"/>
                      <a:r>
                        <a:rPr lang="et-EE" sz="1800" dirty="0" smtClean="0"/>
                        <a:t>180</a:t>
                      </a:r>
                      <a:endParaRPr lang="et-EE" sz="1800" dirty="0"/>
                    </a:p>
                  </a:txBody>
                  <a:tcPr/>
                </a:tc>
                <a:tc>
                  <a:txBody>
                    <a:bodyPr/>
                    <a:lstStyle/>
                    <a:p>
                      <a:pPr algn="r"/>
                      <a:r>
                        <a:rPr lang="et-EE" sz="1800" dirty="0" smtClean="0"/>
                        <a:t>0</a:t>
                      </a:r>
                      <a:endParaRPr lang="et-EE" sz="1800" dirty="0"/>
                    </a:p>
                  </a:txBody>
                  <a:tcPr/>
                </a:tc>
                <a:tc>
                  <a:txBody>
                    <a:bodyPr/>
                    <a:lstStyle/>
                    <a:p>
                      <a:endParaRPr lang="et-EE" sz="1800" dirty="0"/>
                    </a:p>
                  </a:txBody>
                  <a:tcPr/>
                </a:tc>
              </a:tr>
              <a:tr h="370840">
                <a:tc>
                  <a:txBody>
                    <a:bodyPr/>
                    <a:lstStyle/>
                    <a:p>
                      <a:r>
                        <a:rPr lang="et-EE" sz="1800" b="1" dirty="0" smtClean="0"/>
                        <a:t>Kokku</a:t>
                      </a:r>
                      <a:endParaRPr lang="et-EE" sz="1800" b="1" dirty="0"/>
                    </a:p>
                  </a:txBody>
                  <a:tcPr/>
                </a:tc>
                <a:tc>
                  <a:txBody>
                    <a:bodyPr/>
                    <a:lstStyle/>
                    <a:p>
                      <a:pPr algn="r"/>
                      <a:r>
                        <a:rPr lang="et-EE" sz="1800" b="1" dirty="0" smtClean="0"/>
                        <a:t>2180</a:t>
                      </a:r>
                      <a:endParaRPr lang="et-EE" sz="1800" b="1" dirty="0"/>
                    </a:p>
                  </a:txBody>
                  <a:tcPr/>
                </a:tc>
                <a:tc>
                  <a:txBody>
                    <a:bodyPr/>
                    <a:lstStyle/>
                    <a:p>
                      <a:pPr algn="r"/>
                      <a:endParaRPr lang="et-EE" sz="1800" b="1" dirty="0"/>
                    </a:p>
                  </a:txBody>
                  <a:tcPr/>
                </a:tc>
                <a:tc>
                  <a:txBody>
                    <a:bodyPr/>
                    <a:lstStyle/>
                    <a:p>
                      <a:pPr algn="r"/>
                      <a:r>
                        <a:rPr lang="et-EE" sz="1800" b="1" dirty="0" smtClean="0"/>
                        <a:t>2180</a:t>
                      </a:r>
                      <a:endParaRPr lang="et-EE" sz="1800" b="1" dirty="0"/>
                    </a:p>
                  </a:txBody>
                  <a:tcPr/>
                </a:tc>
                <a:tc>
                  <a:txBody>
                    <a:bodyPr/>
                    <a:lstStyle/>
                    <a:p>
                      <a:pPr algn="r"/>
                      <a:r>
                        <a:rPr lang="et-EE" sz="1800" b="1" dirty="0" smtClean="0"/>
                        <a:t>1980</a:t>
                      </a:r>
                      <a:endParaRPr lang="et-EE" sz="1800" b="1" dirty="0"/>
                    </a:p>
                  </a:txBody>
                  <a:tcPr/>
                </a:tc>
                <a:tc>
                  <a:txBody>
                    <a:bodyPr/>
                    <a:lstStyle/>
                    <a:p>
                      <a:pPr algn="r"/>
                      <a:r>
                        <a:rPr lang="et-EE" sz="1800" b="1" dirty="0" smtClean="0"/>
                        <a:t>20</a:t>
                      </a:r>
                      <a:endParaRPr lang="et-EE" sz="1800" b="1" dirty="0"/>
                    </a:p>
                  </a:txBody>
                  <a:tcPr/>
                </a:tc>
                <a:tc>
                  <a:txBody>
                    <a:bodyPr/>
                    <a:lstStyle/>
                    <a:p>
                      <a:endParaRPr lang="et-EE" sz="1800" dirty="0"/>
                    </a:p>
                  </a:txBody>
                  <a:tcPr/>
                </a:tc>
              </a:tr>
              <a:tr h="370840">
                <a:tc>
                  <a:txBody>
                    <a:bodyPr/>
                    <a:lstStyle/>
                    <a:p>
                      <a:endParaRPr lang="et-EE" sz="1800" dirty="0"/>
                    </a:p>
                  </a:txBody>
                  <a:tcPr/>
                </a:tc>
                <a:tc>
                  <a:txBody>
                    <a:bodyPr/>
                    <a:lstStyle/>
                    <a:p>
                      <a:pPr algn="r"/>
                      <a:endParaRPr lang="et-EE" sz="1800" dirty="0"/>
                    </a:p>
                  </a:txBody>
                  <a:tcPr/>
                </a:tc>
                <a:tc>
                  <a:txBody>
                    <a:bodyPr/>
                    <a:lstStyle/>
                    <a:p>
                      <a:pPr algn="r"/>
                      <a:endParaRPr lang="et-EE" sz="1800"/>
                    </a:p>
                  </a:txBody>
                  <a:tcPr/>
                </a:tc>
                <a:tc>
                  <a:txBody>
                    <a:bodyPr/>
                    <a:lstStyle/>
                    <a:p>
                      <a:pPr algn="r"/>
                      <a:endParaRPr lang="et-EE" sz="1800"/>
                    </a:p>
                  </a:txBody>
                  <a:tcPr/>
                </a:tc>
                <a:tc>
                  <a:txBody>
                    <a:bodyPr/>
                    <a:lstStyle/>
                    <a:p>
                      <a:pPr algn="r"/>
                      <a:endParaRPr lang="et-EE" sz="1800" dirty="0"/>
                    </a:p>
                  </a:txBody>
                  <a:tcPr/>
                </a:tc>
                <a:tc>
                  <a:txBody>
                    <a:bodyPr/>
                    <a:lstStyle/>
                    <a:p>
                      <a:pPr algn="r"/>
                      <a:endParaRPr lang="et-EE" sz="1800"/>
                    </a:p>
                  </a:txBody>
                  <a:tcPr/>
                </a:tc>
                <a:tc>
                  <a:txBody>
                    <a:bodyPr/>
                    <a:lstStyle/>
                    <a:p>
                      <a:endParaRPr lang="et-EE" sz="1800"/>
                    </a:p>
                  </a:txBody>
                  <a:tcPr/>
                </a:tc>
              </a:tr>
              <a:tr h="370840">
                <a:tc>
                  <a:txBody>
                    <a:bodyPr/>
                    <a:lstStyle/>
                    <a:p>
                      <a:endParaRPr lang="et-EE" sz="1800" dirty="0"/>
                    </a:p>
                  </a:txBody>
                  <a:tcPr>
                    <a:solidFill>
                      <a:schemeClr val="accent1"/>
                    </a:solidFill>
                  </a:tcPr>
                </a:tc>
                <a:tc>
                  <a:txBody>
                    <a:bodyPr/>
                    <a:lstStyle/>
                    <a:p>
                      <a:pPr algn="r"/>
                      <a:r>
                        <a:rPr lang="et-EE" sz="1800" b="0" dirty="0" smtClean="0">
                          <a:solidFill>
                            <a:schemeClr val="tx1"/>
                          </a:solidFill>
                        </a:rPr>
                        <a:t>Maksumus</a:t>
                      </a:r>
                      <a:endParaRPr lang="et-EE" sz="1800" b="0" dirty="0">
                        <a:solidFill>
                          <a:schemeClr val="tx1"/>
                        </a:solidFill>
                      </a:endParaRPr>
                    </a:p>
                  </a:txBody>
                  <a:tcPr>
                    <a:solidFill>
                      <a:schemeClr val="accent1"/>
                    </a:solidFill>
                  </a:tcPr>
                </a:tc>
                <a:tc>
                  <a:txBody>
                    <a:bodyPr/>
                    <a:lstStyle/>
                    <a:p>
                      <a:pPr algn="r"/>
                      <a:r>
                        <a:rPr lang="et-EE" sz="1800" b="0" kern="1200" dirty="0" smtClean="0">
                          <a:solidFill>
                            <a:schemeClr val="tx1"/>
                          </a:solidFill>
                          <a:latin typeface="+mn-lt"/>
                          <a:ea typeface="+mn-ea"/>
                          <a:cs typeface="+mn-cs"/>
                        </a:rPr>
                        <a:t>km</a:t>
                      </a:r>
                      <a:endParaRPr lang="et-EE" sz="1800" b="0" kern="1200" dirty="0">
                        <a:solidFill>
                          <a:schemeClr val="tx1"/>
                        </a:solidFill>
                        <a:latin typeface="+mn-lt"/>
                        <a:ea typeface="+mn-ea"/>
                        <a:cs typeface="+mn-cs"/>
                      </a:endParaRPr>
                    </a:p>
                  </a:txBody>
                  <a:tcPr>
                    <a:solidFill>
                      <a:schemeClr val="accent1"/>
                    </a:solidFill>
                  </a:tcPr>
                </a:tc>
                <a:tc>
                  <a:txBody>
                    <a:bodyPr/>
                    <a:lstStyle/>
                    <a:p>
                      <a:pPr algn="r"/>
                      <a:r>
                        <a:rPr lang="et-EE" sz="1800" b="0" kern="1200" dirty="0" smtClean="0">
                          <a:solidFill>
                            <a:schemeClr val="tx1"/>
                          </a:solidFill>
                          <a:latin typeface="+mn-lt"/>
                          <a:ea typeface="+mn-ea"/>
                          <a:cs typeface="+mn-cs"/>
                        </a:rPr>
                        <a:t>Abikõlblik summa</a:t>
                      </a:r>
                      <a:endParaRPr lang="et-EE" sz="1800" b="0" kern="1200" dirty="0">
                        <a:solidFill>
                          <a:schemeClr val="tx1"/>
                        </a:solidFill>
                        <a:latin typeface="+mn-lt"/>
                        <a:ea typeface="+mn-ea"/>
                        <a:cs typeface="+mn-cs"/>
                      </a:endParaRPr>
                    </a:p>
                  </a:txBody>
                  <a:tcPr>
                    <a:solidFill>
                      <a:schemeClr val="accent1"/>
                    </a:solidFill>
                  </a:tcPr>
                </a:tc>
                <a:tc>
                  <a:txBody>
                    <a:bodyPr/>
                    <a:lstStyle/>
                    <a:p>
                      <a:pPr algn="r"/>
                      <a:r>
                        <a:rPr lang="et-EE" sz="1800" b="0" kern="1200" dirty="0" smtClean="0">
                          <a:solidFill>
                            <a:schemeClr val="tx1"/>
                          </a:solidFill>
                          <a:latin typeface="+mn-lt"/>
                          <a:ea typeface="+mn-ea"/>
                          <a:cs typeface="+mn-cs"/>
                        </a:rPr>
                        <a:t>Toetus</a:t>
                      </a:r>
                      <a:endParaRPr lang="et-EE" sz="1800" b="0" kern="1200" dirty="0">
                        <a:solidFill>
                          <a:schemeClr val="tx1"/>
                        </a:solidFill>
                        <a:latin typeface="+mn-lt"/>
                        <a:ea typeface="+mn-ea"/>
                        <a:cs typeface="+mn-cs"/>
                      </a:endParaRPr>
                    </a:p>
                  </a:txBody>
                  <a:tcPr>
                    <a:solidFill>
                      <a:schemeClr val="accent1"/>
                    </a:solidFill>
                  </a:tcPr>
                </a:tc>
                <a:tc>
                  <a:txBody>
                    <a:bodyPr/>
                    <a:lstStyle/>
                    <a:p>
                      <a:pPr algn="r"/>
                      <a:r>
                        <a:rPr lang="et-EE" sz="1800" b="0" kern="1200" dirty="0" smtClean="0">
                          <a:solidFill>
                            <a:schemeClr val="tx1"/>
                          </a:solidFill>
                          <a:latin typeface="+mn-lt"/>
                          <a:ea typeface="+mn-ea"/>
                          <a:cs typeface="+mn-cs"/>
                        </a:rPr>
                        <a:t>Omaosalus</a:t>
                      </a:r>
                      <a:endParaRPr lang="et-EE" sz="1800" b="0" kern="1200" dirty="0">
                        <a:solidFill>
                          <a:schemeClr val="tx1"/>
                        </a:solidFill>
                        <a:latin typeface="+mn-lt"/>
                        <a:ea typeface="+mn-ea"/>
                        <a:cs typeface="+mn-cs"/>
                      </a:endParaRPr>
                    </a:p>
                  </a:txBody>
                  <a:tcPr>
                    <a:solidFill>
                      <a:schemeClr val="accent1"/>
                    </a:solidFill>
                  </a:tcPr>
                </a:tc>
                <a:tc>
                  <a:txBody>
                    <a:bodyPr/>
                    <a:lstStyle/>
                    <a:p>
                      <a:endParaRPr lang="et-EE" sz="1800" dirty="0"/>
                    </a:p>
                  </a:txBody>
                  <a:tcPr>
                    <a:solidFill>
                      <a:schemeClr val="accent1"/>
                    </a:solidFill>
                  </a:tcPr>
                </a:tc>
              </a:tr>
              <a:tr h="370840">
                <a:tc>
                  <a:txBody>
                    <a:bodyPr/>
                    <a:lstStyle/>
                    <a:p>
                      <a:r>
                        <a:rPr lang="et-EE" sz="1800" dirty="0" smtClean="0"/>
                        <a:t>Koolitus</a:t>
                      </a:r>
                      <a:endParaRPr lang="et-EE" sz="1800" dirty="0"/>
                    </a:p>
                  </a:txBody>
                  <a:tcPr/>
                </a:tc>
                <a:tc>
                  <a:txBody>
                    <a:bodyPr/>
                    <a:lstStyle/>
                    <a:p>
                      <a:pPr algn="r"/>
                      <a:r>
                        <a:rPr lang="et-EE" sz="1800" dirty="0" smtClean="0"/>
                        <a:t>2000</a:t>
                      </a:r>
                      <a:endParaRPr lang="et-EE" sz="1800" dirty="0"/>
                    </a:p>
                  </a:txBody>
                  <a:tcPr/>
                </a:tc>
                <a:tc>
                  <a:txBody>
                    <a:bodyPr/>
                    <a:lstStyle/>
                    <a:p>
                      <a:pPr algn="r"/>
                      <a:endParaRPr lang="et-EE" sz="1800" dirty="0"/>
                    </a:p>
                  </a:txBody>
                  <a:tcPr/>
                </a:tc>
                <a:tc>
                  <a:txBody>
                    <a:bodyPr/>
                    <a:lstStyle/>
                    <a:p>
                      <a:pPr algn="r"/>
                      <a:r>
                        <a:rPr lang="et-EE" sz="1800" dirty="0" smtClean="0"/>
                        <a:t>2000</a:t>
                      </a:r>
                      <a:endParaRPr lang="et-EE" sz="1800" dirty="0"/>
                    </a:p>
                  </a:txBody>
                  <a:tcPr/>
                </a:tc>
                <a:tc>
                  <a:txBody>
                    <a:bodyPr/>
                    <a:lstStyle/>
                    <a:p>
                      <a:pPr algn="r"/>
                      <a:r>
                        <a:rPr lang="et-EE" sz="1800" dirty="0" smtClean="0"/>
                        <a:t>1800</a:t>
                      </a:r>
                      <a:endParaRPr lang="et-EE" sz="1800" dirty="0"/>
                    </a:p>
                  </a:txBody>
                  <a:tcPr/>
                </a:tc>
                <a:tc>
                  <a:txBody>
                    <a:bodyPr/>
                    <a:lstStyle/>
                    <a:p>
                      <a:pPr algn="r"/>
                      <a:r>
                        <a:rPr lang="et-EE" sz="1800" dirty="0" smtClean="0"/>
                        <a:t>200</a:t>
                      </a:r>
                      <a:endParaRPr lang="et-EE" sz="1800" dirty="0"/>
                    </a:p>
                  </a:txBody>
                  <a:tcPr/>
                </a:tc>
                <a:tc>
                  <a:txBody>
                    <a:bodyPr/>
                    <a:lstStyle/>
                    <a:p>
                      <a:r>
                        <a:rPr lang="et-EE" sz="1800" dirty="0" smtClean="0"/>
                        <a:t>VTT 180.-, raha 20.-</a:t>
                      </a:r>
                      <a:endParaRPr lang="et-EE" sz="1800" dirty="0"/>
                    </a:p>
                  </a:txBody>
                  <a:tcPr/>
                </a:tc>
              </a:tr>
              <a:tr h="370840">
                <a:tc>
                  <a:txBody>
                    <a:bodyPr/>
                    <a:lstStyle/>
                    <a:p>
                      <a:r>
                        <a:rPr lang="et-EE" sz="1800" dirty="0" smtClean="0"/>
                        <a:t>Projektijuhtimine </a:t>
                      </a:r>
                      <a:endParaRPr lang="et-EE" sz="1800" dirty="0"/>
                    </a:p>
                  </a:txBody>
                  <a:tcPr/>
                </a:tc>
                <a:tc>
                  <a:txBody>
                    <a:bodyPr/>
                    <a:lstStyle/>
                    <a:p>
                      <a:pPr algn="r"/>
                      <a:r>
                        <a:rPr lang="et-EE" sz="1800" dirty="0" smtClean="0"/>
                        <a:t>400</a:t>
                      </a:r>
                      <a:endParaRPr lang="et-EE" sz="1800" dirty="0"/>
                    </a:p>
                  </a:txBody>
                  <a:tcPr/>
                </a:tc>
                <a:tc>
                  <a:txBody>
                    <a:bodyPr/>
                    <a:lstStyle/>
                    <a:p>
                      <a:pPr algn="r"/>
                      <a:endParaRPr lang="et-EE" sz="1800" dirty="0"/>
                    </a:p>
                  </a:txBody>
                  <a:tcPr/>
                </a:tc>
                <a:tc>
                  <a:txBody>
                    <a:bodyPr/>
                    <a:lstStyle/>
                    <a:p>
                      <a:pPr algn="r"/>
                      <a:r>
                        <a:rPr lang="et-EE" sz="1800" dirty="0" smtClean="0"/>
                        <a:t>400</a:t>
                      </a:r>
                      <a:endParaRPr lang="et-EE" sz="1800" dirty="0"/>
                    </a:p>
                  </a:txBody>
                  <a:tcPr/>
                </a:tc>
                <a:tc>
                  <a:txBody>
                    <a:bodyPr/>
                    <a:lstStyle/>
                    <a:p>
                      <a:pPr algn="r"/>
                      <a:r>
                        <a:rPr lang="et-EE" sz="1800" dirty="0" smtClean="0"/>
                        <a:t>360</a:t>
                      </a:r>
                      <a:endParaRPr lang="et-EE" sz="1800" dirty="0"/>
                    </a:p>
                  </a:txBody>
                  <a:tcPr/>
                </a:tc>
                <a:tc>
                  <a:txBody>
                    <a:bodyPr/>
                    <a:lstStyle/>
                    <a:p>
                      <a:pPr algn="r"/>
                      <a:r>
                        <a:rPr lang="et-EE" sz="1800" dirty="0" smtClean="0"/>
                        <a:t>40</a:t>
                      </a:r>
                      <a:endParaRPr lang="et-EE" sz="1800" dirty="0"/>
                    </a:p>
                  </a:txBody>
                  <a:tcPr/>
                </a:tc>
                <a:tc>
                  <a:txBody>
                    <a:bodyPr/>
                    <a:lstStyle/>
                    <a:p>
                      <a:endParaRPr lang="et-EE" sz="1800" dirty="0"/>
                    </a:p>
                  </a:txBody>
                  <a:tcPr/>
                </a:tc>
              </a:tr>
              <a:tr h="370840">
                <a:tc>
                  <a:txBody>
                    <a:bodyPr/>
                    <a:lstStyle/>
                    <a:p>
                      <a:r>
                        <a:rPr lang="et-EE" sz="1800" dirty="0" smtClean="0"/>
                        <a:t>Kaudne kulu</a:t>
                      </a:r>
                      <a:endParaRPr lang="et-EE" sz="1800" dirty="0"/>
                    </a:p>
                  </a:txBody>
                  <a:tcPr/>
                </a:tc>
                <a:tc>
                  <a:txBody>
                    <a:bodyPr/>
                    <a:lstStyle/>
                    <a:p>
                      <a:pPr algn="r"/>
                      <a:r>
                        <a:rPr lang="et-EE" sz="1800" dirty="0" smtClean="0"/>
                        <a:t>60</a:t>
                      </a:r>
                      <a:endParaRPr lang="et-EE" sz="1800" dirty="0"/>
                    </a:p>
                  </a:txBody>
                  <a:tcPr/>
                </a:tc>
                <a:tc>
                  <a:txBody>
                    <a:bodyPr/>
                    <a:lstStyle/>
                    <a:p>
                      <a:pPr algn="r"/>
                      <a:endParaRPr lang="et-EE" sz="1800" dirty="0"/>
                    </a:p>
                  </a:txBody>
                  <a:tcPr/>
                </a:tc>
                <a:tc>
                  <a:txBody>
                    <a:bodyPr/>
                    <a:lstStyle/>
                    <a:p>
                      <a:pPr algn="r"/>
                      <a:r>
                        <a:rPr lang="et-EE" sz="1800" dirty="0" smtClean="0"/>
                        <a:t>60</a:t>
                      </a:r>
                      <a:endParaRPr lang="et-EE" sz="1800" dirty="0"/>
                    </a:p>
                  </a:txBody>
                  <a:tcPr/>
                </a:tc>
                <a:tc>
                  <a:txBody>
                    <a:bodyPr/>
                    <a:lstStyle/>
                    <a:p>
                      <a:pPr algn="r"/>
                      <a:r>
                        <a:rPr lang="et-EE" sz="1800" dirty="0" smtClean="0">
                          <a:solidFill>
                            <a:srgbClr val="0070C0"/>
                          </a:solidFill>
                        </a:rPr>
                        <a:t>54</a:t>
                      </a:r>
                      <a:endParaRPr lang="et-EE" sz="1800" dirty="0">
                        <a:solidFill>
                          <a:srgbClr val="0070C0"/>
                        </a:solidFill>
                      </a:endParaRPr>
                    </a:p>
                  </a:txBody>
                  <a:tcPr/>
                </a:tc>
                <a:tc>
                  <a:txBody>
                    <a:bodyPr/>
                    <a:lstStyle/>
                    <a:p>
                      <a:pPr algn="r"/>
                      <a:r>
                        <a:rPr lang="et-EE" sz="1800" dirty="0" smtClean="0">
                          <a:solidFill>
                            <a:srgbClr val="0070C0"/>
                          </a:solidFill>
                        </a:rPr>
                        <a:t>6</a:t>
                      </a:r>
                      <a:endParaRPr lang="et-EE" sz="1800" dirty="0">
                        <a:solidFill>
                          <a:srgbClr val="0070C0"/>
                        </a:solidFill>
                      </a:endParaRPr>
                    </a:p>
                  </a:txBody>
                  <a:tcPr/>
                </a:tc>
                <a:tc>
                  <a:txBody>
                    <a:bodyPr/>
                    <a:lstStyle/>
                    <a:p>
                      <a:endParaRPr lang="et-EE" sz="1800" dirty="0">
                        <a:solidFill>
                          <a:srgbClr val="0070C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dirty="0" smtClean="0"/>
                        <a:t>Vabatahtlik töö 9%</a:t>
                      </a:r>
                    </a:p>
                  </a:txBody>
                  <a:tcPr/>
                </a:tc>
                <a:tc>
                  <a:txBody>
                    <a:bodyPr/>
                    <a:lstStyle/>
                    <a:p>
                      <a:pPr algn="r"/>
                      <a:r>
                        <a:rPr lang="et-EE" sz="1800" dirty="0" smtClean="0"/>
                        <a:t>180</a:t>
                      </a:r>
                      <a:endParaRPr lang="et-EE" sz="1800" dirty="0"/>
                    </a:p>
                  </a:txBody>
                  <a:tcPr/>
                </a:tc>
                <a:tc>
                  <a:txBody>
                    <a:bodyPr/>
                    <a:lstStyle/>
                    <a:p>
                      <a:pPr algn="r"/>
                      <a:endParaRPr lang="et-EE" sz="1800" dirty="0"/>
                    </a:p>
                  </a:txBody>
                  <a:tcPr/>
                </a:tc>
                <a:tc>
                  <a:txBody>
                    <a:bodyPr/>
                    <a:lstStyle/>
                    <a:p>
                      <a:pPr algn="r"/>
                      <a:r>
                        <a:rPr lang="et-EE" sz="1800" dirty="0" smtClean="0"/>
                        <a:t>180</a:t>
                      </a:r>
                      <a:endParaRPr lang="et-EE" sz="1800" dirty="0"/>
                    </a:p>
                  </a:txBody>
                  <a:tcPr/>
                </a:tc>
                <a:tc>
                  <a:txBody>
                    <a:bodyPr/>
                    <a:lstStyle/>
                    <a:p>
                      <a:pPr algn="r"/>
                      <a:r>
                        <a:rPr lang="et-EE" sz="1800" dirty="0" smtClean="0"/>
                        <a:t>180</a:t>
                      </a:r>
                      <a:endParaRPr lang="et-EE" sz="1800" dirty="0"/>
                    </a:p>
                  </a:txBody>
                  <a:tcPr/>
                </a:tc>
                <a:tc>
                  <a:txBody>
                    <a:bodyPr/>
                    <a:lstStyle/>
                    <a:p>
                      <a:pPr algn="r"/>
                      <a:r>
                        <a:rPr lang="et-EE" sz="1800" dirty="0" smtClean="0"/>
                        <a:t>0</a:t>
                      </a:r>
                      <a:endParaRPr lang="et-EE" sz="1800" dirty="0"/>
                    </a:p>
                  </a:txBody>
                  <a:tcPr/>
                </a:tc>
                <a:tc>
                  <a:txBody>
                    <a:bodyPr/>
                    <a:lstStyle/>
                    <a:p>
                      <a:endParaRPr lang="et-EE" sz="1800" dirty="0"/>
                    </a:p>
                  </a:txBody>
                  <a:tcPr/>
                </a:tc>
              </a:tr>
              <a:tr h="370840">
                <a:tc>
                  <a:txBody>
                    <a:bodyPr/>
                    <a:lstStyle/>
                    <a:p>
                      <a:r>
                        <a:rPr lang="et-EE" sz="1800" b="1" dirty="0" smtClean="0"/>
                        <a:t>Kokku</a:t>
                      </a:r>
                      <a:endParaRPr lang="et-EE" sz="1800" b="1" dirty="0"/>
                    </a:p>
                  </a:txBody>
                  <a:tcPr/>
                </a:tc>
                <a:tc>
                  <a:txBody>
                    <a:bodyPr/>
                    <a:lstStyle/>
                    <a:p>
                      <a:pPr algn="r"/>
                      <a:r>
                        <a:rPr lang="et-EE" sz="1800" b="1" dirty="0" smtClean="0"/>
                        <a:t>2640</a:t>
                      </a:r>
                      <a:endParaRPr lang="et-EE" sz="1800" b="1" dirty="0"/>
                    </a:p>
                  </a:txBody>
                  <a:tcPr/>
                </a:tc>
                <a:tc>
                  <a:txBody>
                    <a:bodyPr/>
                    <a:lstStyle/>
                    <a:p>
                      <a:pPr algn="r"/>
                      <a:endParaRPr lang="et-EE" sz="1800" b="1" dirty="0"/>
                    </a:p>
                  </a:txBody>
                  <a:tcPr/>
                </a:tc>
                <a:tc>
                  <a:txBody>
                    <a:bodyPr/>
                    <a:lstStyle/>
                    <a:p>
                      <a:pPr algn="r"/>
                      <a:r>
                        <a:rPr lang="et-EE" sz="1800" b="1" dirty="0" smtClean="0"/>
                        <a:t>2640</a:t>
                      </a:r>
                      <a:endParaRPr lang="et-EE" sz="1800" b="1" dirty="0"/>
                    </a:p>
                  </a:txBody>
                  <a:tcPr/>
                </a:tc>
                <a:tc>
                  <a:txBody>
                    <a:bodyPr/>
                    <a:lstStyle/>
                    <a:p>
                      <a:pPr algn="r"/>
                      <a:r>
                        <a:rPr lang="et-EE" sz="1800" b="1" dirty="0" smtClean="0"/>
                        <a:t>2394</a:t>
                      </a:r>
                      <a:endParaRPr lang="et-EE" sz="1800" b="1" dirty="0"/>
                    </a:p>
                  </a:txBody>
                  <a:tcPr/>
                </a:tc>
                <a:tc>
                  <a:txBody>
                    <a:bodyPr/>
                    <a:lstStyle/>
                    <a:p>
                      <a:pPr algn="r"/>
                      <a:r>
                        <a:rPr lang="et-EE" sz="1800" b="1" dirty="0" smtClean="0"/>
                        <a:t>66</a:t>
                      </a:r>
                      <a:endParaRPr lang="et-EE" sz="1800" b="1" dirty="0"/>
                    </a:p>
                  </a:txBody>
                  <a:tcPr/>
                </a:tc>
                <a:tc>
                  <a:txBody>
                    <a:bodyPr/>
                    <a:lstStyle/>
                    <a:p>
                      <a:endParaRPr lang="et-EE" sz="1800" dirty="0"/>
                    </a:p>
                  </a:txBody>
                  <a:tcPr/>
                </a:tc>
              </a:tr>
            </a:tbl>
          </a:graphicData>
        </a:graphic>
      </p:graphicFrame>
    </p:spTree>
    <p:extLst>
      <p:ext uri="{BB962C8B-B14F-4D97-AF65-F5344CB8AC3E}">
        <p14:creationId xmlns:p14="http://schemas.microsoft.com/office/powerpoint/2010/main" xmlns="" val="31227406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smtClean="0">
                <a:solidFill>
                  <a:schemeClr val="tx1"/>
                </a:solidFill>
                <a:latin typeface="Roboto Condensed" panose="02000000000000000000" pitchFamily="2" charset="0"/>
                <a:ea typeface="Roboto Condensed" panose="02000000000000000000" pitchFamily="2" charset="0"/>
              </a:rPr>
              <a:t>Projektijuhtimine</a:t>
            </a:r>
            <a:endParaRPr lang="et-EE" sz="3600" dirty="0">
              <a:solidFill>
                <a:schemeClr val="tx1"/>
              </a:solidFill>
            </a:endParaRPr>
          </a:p>
        </p:txBody>
      </p:sp>
      <p:sp>
        <p:nvSpPr>
          <p:cNvPr id="3" name="Content Placeholder 2"/>
          <p:cNvSpPr>
            <a:spLocks noGrp="1"/>
          </p:cNvSpPr>
          <p:nvPr>
            <p:ph idx="1"/>
          </p:nvPr>
        </p:nvSpPr>
        <p:spPr/>
        <p:txBody>
          <a:bodyPr/>
          <a:lstStyle/>
          <a:p>
            <a:r>
              <a:rPr lang="et-EE" dirty="0" smtClean="0">
                <a:solidFill>
                  <a:schemeClr val="tx1"/>
                </a:solidFill>
              </a:rPr>
              <a:t>Maksetaotlusega esitada tööajatabel, leping, maksekorraldus.</a:t>
            </a:r>
          </a:p>
          <a:p>
            <a:pPr lvl="1"/>
            <a:r>
              <a:rPr lang="et-EE" dirty="0" smtClean="0">
                <a:solidFill>
                  <a:schemeClr val="tx1"/>
                </a:solidFill>
              </a:rPr>
              <a:t>Ka toetustaotlusest peab nägema projektijuhi tunnitasu – eelleping, eelarve</a:t>
            </a:r>
          </a:p>
          <a:p>
            <a:endParaRPr lang="et-EE" dirty="0" smtClean="0">
              <a:solidFill>
                <a:schemeClr val="tx1"/>
              </a:solidFill>
            </a:endParaRPr>
          </a:p>
          <a:p>
            <a:r>
              <a:rPr lang="et-EE" dirty="0" smtClean="0">
                <a:solidFill>
                  <a:schemeClr val="tx1"/>
                </a:solidFill>
              </a:rPr>
              <a:t>Kas projektijuhtimist saab ka vabatahtliku tööna? </a:t>
            </a:r>
          </a:p>
          <a:p>
            <a:endParaRPr lang="et-EE" dirty="0">
              <a:solidFill>
                <a:schemeClr val="tx1"/>
              </a:solidFill>
            </a:endParaRPr>
          </a:p>
        </p:txBody>
      </p:sp>
    </p:spTree>
    <p:extLst>
      <p:ext uri="{BB962C8B-B14F-4D97-AF65-F5344CB8AC3E}">
        <p14:creationId xmlns:p14="http://schemas.microsoft.com/office/powerpoint/2010/main" xmlns="" val="66990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36104"/>
          </a:xfrm>
        </p:spPr>
        <p:txBody>
          <a:bodyPr/>
          <a:lstStyle/>
          <a:p>
            <a:r>
              <a:rPr lang="et-EE" sz="3600" b="1" dirty="0">
                <a:solidFill>
                  <a:schemeClr val="tx1"/>
                </a:solidFill>
                <a:latin typeface="Roboto Condensed" panose="02000000000000000000" pitchFamily="2" charset="0"/>
                <a:ea typeface="Roboto Condensed" panose="02000000000000000000" pitchFamily="2" charset="0"/>
              </a:rPr>
              <a:t>Mitterahaline omafinantseering</a:t>
            </a:r>
            <a:endParaRPr lang="et-EE" sz="3600" dirty="0">
              <a:solidFill>
                <a:schemeClr val="tx1"/>
              </a:solidFill>
              <a:latin typeface="Roboto Condensed" panose="02000000000000000000" pitchFamily="2" charset="0"/>
              <a:ea typeface="Roboto Condensed" panose="02000000000000000000" pitchFamily="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44343164"/>
              </p:ext>
            </p:extLst>
          </p:nvPr>
        </p:nvGraphicFramePr>
        <p:xfrm>
          <a:off x="251520" y="1302216"/>
          <a:ext cx="8712968" cy="5420360"/>
        </p:xfrm>
        <a:graphic>
          <a:graphicData uri="http://schemas.openxmlformats.org/drawingml/2006/table">
            <a:tbl>
              <a:tblPr firstRow="1" bandRow="1">
                <a:tableStyleId>{5C22544A-7EE6-4342-B048-85BDC9FD1C3A}</a:tableStyleId>
              </a:tblPr>
              <a:tblGrid>
                <a:gridCol w="2403577"/>
                <a:gridCol w="1276900"/>
                <a:gridCol w="1207241"/>
                <a:gridCol w="1074339"/>
                <a:gridCol w="1173562"/>
                <a:gridCol w="1577349"/>
              </a:tblGrid>
              <a:tr h="370840">
                <a:tc>
                  <a:txBody>
                    <a:bodyPr/>
                    <a:lstStyle/>
                    <a:p>
                      <a:endParaRPr lang="et-EE" sz="1800" dirty="0"/>
                    </a:p>
                  </a:txBody>
                  <a:tcPr/>
                </a:tc>
                <a:tc>
                  <a:txBody>
                    <a:bodyPr/>
                    <a:lstStyle/>
                    <a:p>
                      <a:pPr algn="r"/>
                      <a:r>
                        <a:rPr lang="et-EE" sz="1800" b="1" dirty="0" smtClean="0">
                          <a:solidFill>
                            <a:schemeClr val="tx1"/>
                          </a:solidFill>
                        </a:rPr>
                        <a:t>Maksumus</a:t>
                      </a:r>
                      <a:endParaRPr lang="et-EE" sz="1800" b="1" dirty="0">
                        <a:solidFill>
                          <a:schemeClr val="tx1"/>
                        </a:solidFill>
                      </a:endParaRPr>
                    </a:p>
                  </a:txBody>
                  <a:tcPr/>
                </a:tc>
                <a:tc>
                  <a:txBody>
                    <a:bodyPr/>
                    <a:lstStyle/>
                    <a:p>
                      <a:pPr algn="r"/>
                      <a:r>
                        <a:rPr lang="et-EE" sz="1800" b="1" kern="1200" dirty="0" smtClean="0">
                          <a:solidFill>
                            <a:schemeClr val="tx1"/>
                          </a:solidFill>
                          <a:latin typeface="+mn-lt"/>
                          <a:ea typeface="+mn-ea"/>
                          <a:cs typeface="+mn-cs"/>
                        </a:rPr>
                        <a:t>Abikõlblik summa</a:t>
                      </a:r>
                      <a:endParaRPr lang="et-EE" sz="1800" b="1" kern="1200" dirty="0">
                        <a:solidFill>
                          <a:schemeClr val="tx1"/>
                        </a:solidFill>
                        <a:latin typeface="+mn-lt"/>
                        <a:ea typeface="+mn-ea"/>
                        <a:cs typeface="+mn-cs"/>
                      </a:endParaRPr>
                    </a:p>
                  </a:txBody>
                  <a:tcPr/>
                </a:tc>
                <a:tc>
                  <a:txBody>
                    <a:bodyPr/>
                    <a:lstStyle/>
                    <a:p>
                      <a:pPr algn="r"/>
                      <a:r>
                        <a:rPr lang="et-EE" sz="1800" b="1" kern="1200" dirty="0" smtClean="0">
                          <a:solidFill>
                            <a:schemeClr val="tx1"/>
                          </a:solidFill>
                          <a:latin typeface="+mn-lt"/>
                          <a:ea typeface="+mn-ea"/>
                          <a:cs typeface="+mn-cs"/>
                        </a:rPr>
                        <a:t>Toetus</a:t>
                      </a:r>
                      <a:endParaRPr lang="et-EE" sz="1800" b="1" kern="1200" dirty="0">
                        <a:solidFill>
                          <a:schemeClr val="tx1"/>
                        </a:solidFill>
                        <a:latin typeface="+mn-lt"/>
                        <a:ea typeface="+mn-ea"/>
                        <a:cs typeface="+mn-cs"/>
                      </a:endParaRPr>
                    </a:p>
                  </a:txBody>
                  <a:tcPr/>
                </a:tc>
                <a:tc>
                  <a:txBody>
                    <a:bodyPr/>
                    <a:lstStyle/>
                    <a:p>
                      <a:pPr algn="r"/>
                      <a:r>
                        <a:rPr lang="et-EE" sz="1800" b="1" kern="1200" dirty="0" smtClean="0">
                          <a:solidFill>
                            <a:schemeClr val="tx1"/>
                          </a:solidFill>
                          <a:latin typeface="+mn-lt"/>
                          <a:ea typeface="+mn-ea"/>
                          <a:cs typeface="+mn-cs"/>
                        </a:rPr>
                        <a:t>Oma-osalus</a:t>
                      </a:r>
                      <a:endParaRPr lang="et-EE" sz="1800" b="1" kern="1200" dirty="0">
                        <a:solidFill>
                          <a:schemeClr val="tx1"/>
                        </a:solidFill>
                        <a:latin typeface="+mn-lt"/>
                        <a:ea typeface="+mn-ea"/>
                        <a:cs typeface="+mn-cs"/>
                      </a:endParaRPr>
                    </a:p>
                  </a:txBody>
                  <a:tcPr/>
                </a:tc>
                <a:tc>
                  <a:txBody>
                    <a:bodyPr/>
                    <a:lstStyle/>
                    <a:p>
                      <a:pPr algn="ctr"/>
                      <a:endParaRPr lang="et-EE" sz="1800" b="0" kern="1200" dirty="0">
                        <a:solidFill>
                          <a:schemeClr val="tx1"/>
                        </a:solidFill>
                        <a:latin typeface="+mn-lt"/>
                        <a:ea typeface="+mn-ea"/>
                        <a:cs typeface="+mn-cs"/>
                      </a:endParaRPr>
                    </a:p>
                  </a:txBody>
                  <a:tcPr/>
                </a:tc>
              </a:tr>
              <a:tr h="370840">
                <a:tc>
                  <a:txBody>
                    <a:bodyPr/>
                    <a:lstStyle/>
                    <a:p>
                      <a:r>
                        <a:rPr lang="et-EE" sz="1800" dirty="0" smtClean="0"/>
                        <a:t>Koolitus</a:t>
                      </a:r>
                      <a:endParaRPr lang="et-EE" sz="1800" dirty="0"/>
                    </a:p>
                  </a:txBody>
                  <a:tcPr/>
                </a:tc>
                <a:tc>
                  <a:txBody>
                    <a:bodyPr/>
                    <a:lstStyle/>
                    <a:p>
                      <a:pPr algn="r"/>
                      <a:r>
                        <a:rPr lang="et-EE" sz="1800" dirty="0" smtClean="0"/>
                        <a:t>1000</a:t>
                      </a:r>
                      <a:endParaRPr lang="et-EE" sz="1800" dirty="0"/>
                    </a:p>
                  </a:txBody>
                  <a:tcPr/>
                </a:tc>
                <a:tc>
                  <a:txBody>
                    <a:bodyPr/>
                    <a:lstStyle/>
                    <a:p>
                      <a:pPr algn="r"/>
                      <a:r>
                        <a:rPr lang="et-EE" sz="1800" dirty="0" smtClean="0"/>
                        <a:t>1000</a:t>
                      </a:r>
                      <a:endParaRPr lang="et-EE" sz="1800" dirty="0"/>
                    </a:p>
                  </a:txBody>
                  <a:tcPr/>
                </a:tc>
                <a:tc>
                  <a:txBody>
                    <a:bodyPr/>
                    <a:lstStyle/>
                    <a:p>
                      <a:pPr algn="r"/>
                      <a:r>
                        <a:rPr lang="et-EE" sz="1800" dirty="0" smtClean="0"/>
                        <a:t>900</a:t>
                      </a:r>
                      <a:endParaRPr lang="et-EE" sz="1800" dirty="0"/>
                    </a:p>
                  </a:txBody>
                  <a:tcPr/>
                </a:tc>
                <a:tc>
                  <a:txBody>
                    <a:bodyPr/>
                    <a:lstStyle/>
                    <a:p>
                      <a:pPr algn="r"/>
                      <a:r>
                        <a:rPr lang="et-EE" sz="1800" dirty="0" smtClean="0"/>
                        <a:t>100</a:t>
                      </a:r>
                      <a:endParaRPr lang="et-EE" sz="1800" dirty="0"/>
                    </a:p>
                  </a:txBody>
                  <a:tcPr/>
                </a:tc>
                <a:tc>
                  <a:txBody>
                    <a:bodyPr/>
                    <a:lstStyle/>
                    <a:p>
                      <a:r>
                        <a:rPr lang="et-EE" sz="1800" dirty="0" smtClean="0"/>
                        <a:t>VTT 90.-/raha 10.-</a:t>
                      </a:r>
                      <a:endParaRPr lang="et-EE" sz="1800" dirty="0"/>
                    </a:p>
                  </a:txBody>
                  <a:tcPr/>
                </a:tc>
              </a:tr>
              <a:tr h="370840">
                <a:tc>
                  <a:txBody>
                    <a:bodyPr/>
                    <a:lstStyle/>
                    <a:p>
                      <a:r>
                        <a:rPr lang="et-EE" sz="1800" dirty="0" smtClean="0"/>
                        <a:t>Projektijuhtimine  20%</a:t>
                      </a:r>
                      <a:endParaRPr lang="et-EE" sz="1800" dirty="0"/>
                    </a:p>
                  </a:txBody>
                  <a:tcPr/>
                </a:tc>
                <a:tc>
                  <a:txBody>
                    <a:bodyPr/>
                    <a:lstStyle/>
                    <a:p>
                      <a:pPr algn="r"/>
                      <a:r>
                        <a:rPr lang="et-EE" sz="1800" dirty="0" smtClean="0"/>
                        <a:t>200</a:t>
                      </a:r>
                      <a:endParaRPr lang="et-EE" sz="1800" dirty="0"/>
                    </a:p>
                  </a:txBody>
                  <a:tcPr/>
                </a:tc>
                <a:tc>
                  <a:txBody>
                    <a:bodyPr/>
                    <a:lstStyle/>
                    <a:p>
                      <a:pPr algn="r"/>
                      <a:r>
                        <a:rPr lang="et-EE" sz="1800" dirty="0" smtClean="0"/>
                        <a:t>200</a:t>
                      </a:r>
                      <a:endParaRPr lang="et-EE" sz="1800" dirty="0"/>
                    </a:p>
                  </a:txBody>
                  <a:tcPr/>
                </a:tc>
                <a:tc>
                  <a:txBody>
                    <a:bodyPr/>
                    <a:lstStyle/>
                    <a:p>
                      <a:pPr algn="r"/>
                      <a:r>
                        <a:rPr lang="et-EE" sz="1800" dirty="0" smtClean="0"/>
                        <a:t>180</a:t>
                      </a:r>
                      <a:endParaRPr lang="et-EE" sz="1800" dirty="0"/>
                    </a:p>
                  </a:txBody>
                  <a:tcPr/>
                </a:tc>
                <a:tc>
                  <a:txBody>
                    <a:bodyPr/>
                    <a:lstStyle/>
                    <a:p>
                      <a:pPr algn="r"/>
                      <a:r>
                        <a:rPr lang="et-EE" sz="1800" dirty="0" smtClean="0"/>
                        <a:t>20</a:t>
                      </a:r>
                      <a:endParaRPr lang="et-EE" sz="1800" dirty="0"/>
                    </a:p>
                  </a:txBody>
                  <a:tcPr/>
                </a:tc>
                <a:tc>
                  <a:txBody>
                    <a:bodyPr/>
                    <a:lstStyle/>
                    <a:p>
                      <a:endParaRPr lang="et-EE" sz="1800" dirty="0"/>
                    </a:p>
                  </a:txBody>
                  <a:tcPr/>
                </a:tc>
              </a:tr>
              <a:tr h="370840">
                <a:tc>
                  <a:txBody>
                    <a:bodyPr/>
                    <a:lstStyle/>
                    <a:p>
                      <a:r>
                        <a:rPr lang="et-EE" sz="1800" b="0" dirty="0" smtClean="0"/>
                        <a:t>Vabatahtlik</a:t>
                      </a:r>
                      <a:r>
                        <a:rPr lang="et-EE" sz="1800" b="0" baseline="0" dirty="0" smtClean="0"/>
                        <a:t> töö 9%</a:t>
                      </a:r>
                      <a:endParaRPr lang="et-EE" sz="1800" b="0" dirty="0"/>
                    </a:p>
                  </a:txBody>
                  <a:tcPr/>
                </a:tc>
                <a:tc>
                  <a:txBody>
                    <a:bodyPr/>
                    <a:lstStyle/>
                    <a:p>
                      <a:pPr algn="r"/>
                      <a:r>
                        <a:rPr lang="et-EE" sz="1800" b="0" dirty="0" smtClean="0"/>
                        <a:t>90</a:t>
                      </a:r>
                      <a:endParaRPr lang="et-EE" sz="1800" b="0" dirty="0"/>
                    </a:p>
                  </a:txBody>
                  <a:tcPr/>
                </a:tc>
                <a:tc>
                  <a:txBody>
                    <a:bodyPr/>
                    <a:lstStyle/>
                    <a:p>
                      <a:pPr algn="r"/>
                      <a:r>
                        <a:rPr lang="et-EE" sz="1800" b="0" dirty="0" smtClean="0"/>
                        <a:t>90</a:t>
                      </a:r>
                      <a:endParaRPr lang="et-EE" sz="1800" b="0" dirty="0"/>
                    </a:p>
                  </a:txBody>
                  <a:tcPr/>
                </a:tc>
                <a:tc>
                  <a:txBody>
                    <a:bodyPr/>
                    <a:lstStyle/>
                    <a:p>
                      <a:pPr algn="r"/>
                      <a:r>
                        <a:rPr lang="et-EE" sz="1800" b="0" dirty="0" smtClean="0"/>
                        <a:t>90</a:t>
                      </a:r>
                      <a:endParaRPr lang="et-EE" sz="1800" b="0" dirty="0"/>
                    </a:p>
                  </a:txBody>
                  <a:tcPr/>
                </a:tc>
                <a:tc>
                  <a:txBody>
                    <a:bodyPr/>
                    <a:lstStyle/>
                    <a:p>
                      <a:pPr algn="r"/>
                      <a:r>
                        <a:rPr lang="et-EE" sz="1800" b="0" dirty="0" smtClean="0"/>
                        <a:t>0</a:t>
                      </a:r>
                      <a:endParaRPr lang="et-EE" sz="1800" b="0" dirty="0"/>
                    </a:p>
                  </a:txBody>
                  <a:tcPr/>
                </a:tc>
                <a:tc>
                  <a:txBody>
                    <a:bodyPr/>
                    <a:lstStyle/>
                    <a:p>
                      <a:r>
                        <a:rPr lang="et-EE" sz="1800" b="0" dirty="0" smtClean="0"/>
                        <a:t>Ruumi koristus</a:t>
                      </a:r>
                      <a:endParaRPr lang="et-EE" sz="1800" b="0" dirty="0"/>
                    </a:p>
                  </a:txBody>
                  <a:tcPr/>
                </a:tc>
              </a:tr>
              <a:tr h="370840">
                <a:tc>
                  <a:txBody>
                    <a:bodyPr/>
                    <a:lstStyle/>
                    <a:p>
                      <a:r>
                        <a:rPr lang="et-EE" sz="1800" b="1" dirty="0" smtClean="0"/>
                        <a:t>Kokku</a:t>
                      </a:r>
                      <a:endParaRPr lang="et-EE" sz="1800" b="1" dirty="0"/>
                    </a:p>
                  </a:txBody>
                  <a:tcPr/>
                </a:tc>
                <a:tc>
                  <a:txBody>
                    <a:bodyPr/>
                    <a:lstStyle/>
                    <a:p>
                      <a:pPr algn="r"/>
                      <a:r>
                        <a:rPr lang="et-EE" sz="1800" b="1" dirty="0" smtClean="0"/>
                        <a:t>1290</a:t>
                      </a:r>
                      <a:endParaRPr lang="et-EE" sz="1800" b="1" dirty="0"/>
                    </a:p>
                  </a:txBody>
                  <a:tcPr/>
                </a:tc>
                <a:tc>
                  <a:txBody>
                    <a:bodyPr/>
                    <a:lstStyle/>
                    <a:p>
                      <a:pPr algn="r"/>
                      <a:r>
                        <a:rPr lang="et-EE" sz="1800" b="1" dirty="0" smtClean="0"/>
                        <a:t>1290</a:t>
                      </a:r>
                      <a:endParaRPr lang="et-EE" sz="1800" b="1" dirty="0"/>
                    </a:p>
                  </a:txBody>
                  <a:tcPr/>
                </a:tc>
                <a:tc>
                  <a:txBody>
                    <a:bodyPr/>
                    <a:lstStyle/>
                    <a:p>
                      <a:pPr algn="r"/>
                      <a:r>
                        <a:rPr lang="et-EE" sz="1800" b="1" dirty="0" smtClean="0"/>
                        <a:t>1170</a:t>
                      </a:r>
                      <a:endParaRPr lang="et-EE" sz="1800" b="1" dirty="0"/>
                    </a:p>
                  </a:txBody>
                  <a:tcPr/>
                </a:tc>
                <a:tc>
                  <a:txBody>
                    <a:bodyPr/>
                    <a:lstStyle/>
                    <a:p>
                      <a:pPr algn="r"/>
                      <a:r>
                        <a:rPr lang="et-EE" sz="1800" b="1" dirty="0" smtClean="0"/>
                        <a:t>120</a:t>
                      </a:r>
                      <a:endParaRPr lang="et-EE" sz="1800" b="1" dirty="0"/>
                    </a:p>
                  </a:txBody>
                  <a:tcPr/>
                </a:tc>
                <a:tc>
                  <a:txBody>
                    <a:bodyPr/>
                    <a:lstStyle/>
                    <a:p>
                      <a:r>
                        <a:rPr lang="et-EE" sz="1800" b="1" dirty="0" smtClean="0"/>
                        <a:t>Raha</a:t>
                      </a:r>
                      <a:r>
                        <a:rPr lang="et-EE" sz="1800" b="1" baseline="0" dirty="0" smtClean="0"/>
                        <a:t> 30.-</a:t>
                      </a:r>
                      <a:endParaRPr lang="et-EE" sz="1800" b="1" dirty="0"/>
                    </a:p>
                  </a:txBody>
                  <a:tcPr/>
                </a:tc>
              </a:tr>
              <a:tr h="127600">
                <a:tc>
                  <a:txBody>
                    <a:bodyPr/>
                    <a:lstStyle/>
                    <a:p>
                      <a:endParaRPr lang="et-EE" sz="1800" dirty="0"/>
                    </a:p>
                  </a:txBody>
                  <a:tcPr/>
                </a:tc>
                <a:tc>
                  <a:txBody>
                    <a:bodyPr/>
                    <a:lstStyle/>
                    <a:p>
                      <a:pPr algn="r"/>
                      <a:endParaRPr lang="et-EE" sz="1800" dirty="0"/>
                    </a:p>
                  </a:txBody>
                  <a:tcPr/>
                </a:tc>
                <a:tc>
                  <a:txBody>
                    <a:bodyPr/>
                    <a:lstStyle/>
                    <a:p>
                      <a:pPr algn="r"/>
                      <a:endParaRPr lang="et-EE" sz="1800"/>
                    </a:p>
                  </a:txBody>
                  <a:tcPr/>
                </a:tc>
                <a:tc>
                  <a:txBody>
                    <a:bodyPr/>
                    <a:lstStyle/>
                    <a:p>
                      <a:pPr algn="r"/>
                      <a:endParaRPr lang="et-EE" sz="1800" dirty="0"/>
                    </a:p>
                  </a:txBody>
                  <a:tcPr/>
                </a:tc>
                <a:tc>
                  <a:txBody>
                    <a:bodyPr/>
                    <a:lstStyle/>
                    <a:p>
                      <a:pPr algn="r"/>
                      <a:endParaRPr lang="et-EE" sz="1800"/>
                    </a:p>
                  </a:txBody>
                  <a:tcPr/>
                </a:tc>
                <a:tc>
                  <a:txBody>
                    <a:bodyPr/>
                    <a:lstStyle/>
                    <a:p>
                      <a:endParaRPr lang="et-EE" sz="1800" dirty="0"/>
                    </a:p>
                  </a:txBody>
                  <a:tcPr/>
                </a:tc>
              </a:tr>
              <a:tr h="370840">
                <a:tc>
                  <a:txBody>
                    <a:bodyPr/>
                    <a:lstStyle/>
                    <a:p>
                      <a:endParaRPr lang="et-EE" sz="1800" dirty="0"/>
                    </a:p>
                  </a:txBody>
                  <a:tcPr>
                    <a:solidFill>
                      <a:schemeClr val="accent1"/>
                    </a:solidFill>
                  </a:tcPr>
                </a:tc>
                <a:tc>
                  <a:txBody>
                    <a:bodyPr/>
                    <a:lstStyle/>
                    <a:p>
                      <a:pPr algn="r"/>
                      <a:r>
                        <a:rPr lang="et-EE" sz="1800" b="1" dirty="0" smtClean="0">
                          <a:solidFill>
                            <a:schemeClr val="tx1"/>
                          </a:solidFill>
                        </a:rPr>
                        <a:t>Maksumus</a:t>
                      </a:r>
                      <a:endParaRPr lang="et-EE" sz="1800" b="1" dirty="0">
                        <a:solidFill>
                          <a:schemeClr val="tx1"/>
                        </a:solidFill>
                      </a:endParaRPr>
                    </a:p>
                  </a:txBody>
                  <a:tcPr>
                    <a:solidFill>
                      <a:schemeClr val="accent1"/>
                    </a:solidFill>
                  </a:tcPr>
                </a:tc>
                <a:tc>
                  <a:txBody>
                    <a:bodyPr/>
                    <a:lstStyle/>
                    <a:p>
                      <a:pPr algn="r"/>
                      <a:r>
                        <a:rPr lang="et-EE" sz="1800" b="1" kern="1200" dirty="0" smtClean="0">
                          <a:solidFill>
                            <a:schemeClr val="tx1"/>
                          </a:solidFill>
                          <a:latin typeface="+mn-lt"/>
                          <a:ea typeface="+mn-ea"/>
                          <a:cs typeface="+mn-cs"/>
                        </a:rPr>
                        <a:t>Abikõlblik summa</a:t>
                      </a:r>
                      <a:endParaRPr lang="et-EE" sz="1800" b="1" kern="1200" dirty="0">
                        <a:solidFill>
                          <a:schemeClr val="tx1"/>
                        </a:solidFill>
                        <a:latin typeface="+mn-lt"/>
                        <a:ea typeface="+mn-ea"/>
                        <a:cs typeface="+mn-cs"/>
                      </a:endParaRPr>
                    </a:p>
                  </a:txBody>
                  <a:tcPr>
                    <a:solidFill>
                      <a:schemeClr val="accent1"/>
                    </a:solidFill>
                  </a:tcPr>
                </a:tc>
                <a:tc>
                  <a:txBody>
                    <a:bodyPr/>
                    <a:lstStyle/>
                    <a:p>
                      <a:pPr algn="r"/>
                      <a:r>
                        <a:rPr lang="et-EE" sz="1800" b="1" kern="1200" dirty="0" smtClean="0">
                          <a:solidFill>
                            <a:schemeClr val="tx1"/>
                          </a:solidFill>
                          <a:latin typeface="+mn-lt"/>
                          <a:ea typeface="+mn-ea"/>
                          <a:cs typeface="+mn-cs"/>
                        </a:rPr>
                        <a:t>Toetus</a:t>
                      </a:r>
                      <a:endParaRPr lang="et-EE" sz="1800" b="1" kern="1200" dirty="0">
                        <a:solidFill>
                          <a:schemeClr val="tx1"/>
                        </a:solidFill>
                        <a:latin typeface="+mn-lt"/>
                        <a:ea typeface="+mn-ea"/>
                        <a:cs typeface="+mn-cs"/>
                      </a:endParaRPr>
                    </a:p>
                  </a:txBody>
                  <a:tcPr>
                    <a:solidFill>
                      <a:schemeClr val="accent1"/>
                    </a:solidFill>
                  </a:tcPr>
                </a:tc>
                <a:tc>
                  <a:txBody>
                    <a:bodyPr/>
                    <a:lstStyle/>
                    <a:p>
                      <a:pPr algn="r"/>
                      <a:r>
                        <a:rPr lang="et-EE" sz="1800" b="1" kern="1200" dirty="0" smtClean="0">
                          <a:solidFill>
                            <a:schemeClr val="tx1"/>
                          </a:solidFill>
                          <a:latin typeface="+mn-lt"/>
                          <a:ea typeface="+mn-ea"/>
                          <a:cs typeface="+mn-cs"/>
                        </a:rPr>
                        <a:t>Oma-osalus</a:t>
                      </a:r>
                      <a:endParaRPr lang="et-EE" sz="1800" b="1" kern="1200" dirty="0">
                        <a:solidFill>
                          <a:schemeClr val="tx1"/>
                        </a:solidFill>
                        <a:latin typeface="+mn-lt"/>
                        <a:ea typeface="+mn-ea"/>
                        <a:cs typeface="+mn-cs"/>
                      </a:endParaRPr>
                    </a:p>
                  </a:txBody>
                  <a:tcPr>
                    <a:solidFill>
                      <a:schemeClr val="accent1"/>
                    </a:solidFill>
                  </a:tcPr>
                </a:tc>
                <a:tc>
                  <a:txBody>
                    <a:bodyPr/>
                    <a:lstStyle/>
                    <a:p>
                      <a:endParaRPr lang="et-EE" sz="1800" dirty="0"/>
                    </a:p>
                  </a:txBody>
                  <a:tcPr>
                    <a:solidFill>
                      <a:schemeClr val="accent1"/>
                    </a:solidFill>
                  </a:tcPr>
                </a:tc>
              </a:tr>
              <a:tr h="370840">
                <a:tc>
                  <a:txBody>
                    <a:bodyPr/>
                    <a:lstStyle/>
                    <a:p>
                      <a:r>
                        <a:rPr lang="et-EE" sz="1800" dirty="0" smtClean="0"/>
                        <a:t>Koolitus</a:t>
                      </a:r>
                      <a:endParaRPr lang="et-EE" sz="1800" dirty="0"/>
                    </a:p>
                  </a:txBody>
                  <a:tcPr/>
                </a:tc>
                <a:tc>
                  <a:txBody>
                    <a:bodyPr/>
                    <a:lstStyle/>
                    <a:p>
                      <a:pPr algn="r"/>
                      <a:r>
                        <a:rPr lang="et-EE" sz="1800" dirty="0" smtClean="0"/>
                        <a:t>1000</a:t>
                      </a:r>
                      <a:endParaRPr lang="et-EE" sz="1800" dirty="0"/>
                    </a:p>
                  </a:txBody>
                  <a:tcPr/>
                </a:tc>
                <a:tc>
                  <a:txBody>
                    <a:bodyPr/>
                    <a:lstStyle/>
                    <a:p>
                      <a:pPr algn="r"/>
                      <a:r>
                        <a:rPr lang="et-EE" sz="1800" dirty="0" smtClean="0"/>
                        <a:t>1000</a:t>
                      </a:r>
                      <a:endParaRPr lang="et-EE" sz="1800" dirty="0"/>
                    </a:p>
                  </a:txBody>
                  <a:tcPr/>
                </a:tc>
                <a:tc>
                  <a:txBody>
                    <a:bodyPr/>
                    <a:lstStyle/>
                    <a:p>
                      <a:pPr algn="r"/>
                      <a:r>
                        <a:rPr lang="et-EE" sz="1800" dirty="0" smtClean="0"/>
                        <a:t>900</a:t>
                      </a:r>
                      <a:endParaRPr lang="et-EE" sz="1800" dirty="0"/>
                    </a:p>
                  </a:txBody>
                  <a:tcPr/>
                </a:tc>
                <a:tc>
                  <a:txBody>
                    <a:bodyPr/>
                    <a:lstStyle/>
                    <a:p>
                      <a:pPr algn="r"/>
                      <a:r>
                        <a:rPr lang="et-EE" sz="1800" dirty="0" smtClean="0"/>
                        <a:t>100</a:t>
                      </a:r>
                      <a:endParaRPr lang="et-EE" sz="1800" dirty="0"/>
                    </a:p>
                  </a:txBody>
                  <a:tcPr/>
                </a:tc>
                <a:tc>
                  <a:txBody>
                    <a:bodyPr/>
                    <a:lstStyle/>
                    <a:p>
                      <a:r>
                        <a:rPr lang="et-EE" sz="1800" dirty="0" smtClean="0"/>
                        <a:t>VTT 90.-, raha 10.-</a:t>
                      </a:r>
                      <a:endParaRPr lang="et-EE" sz="1800" dirty="0"/>
                    </a:p>
                  </a:txBody>
                  <a:tcPr/>
                </a:tc>
              </a:tr>
              <a:tr h="370840">
                <a:tc>
                  <a:txBody>
                    <a:bodyPr/>
                    <a:lstStyle/>
                    <a:p>
                      <a:r>
                        <a:rPr lang="et-EE" sz="1800" dirty="0" smtClean="0"/>
                        <a:t>Projektijuhtimine  11%</a:t>
                      </a:r>
                      <a:endParaRPr lang="et-EE" sz="1800" dirty="0"/>
                    </a:p>
                  </a:txBody>
                  <a:tcPr/>
                </a:tc>
                <a:tc>
                  <a:txBody>
                    <a:bodyPr/>
                    <a:lstStyle/>
                    <a:p>
                      <a:pPr algn="r"/>
                      <a:r>
                        <a:rPr lang="et-EE" sz="1800" dirty="0" smtClean="0"/>
                        <a:t>110</a:t>
                      </a:r>
                      <a:endParaRPr lang="et-EE" sz="1800" dirty="0"/>
                    </a:p>
                  </a:txBody>
                  <a:tcPr/>
                </a:tc>
                <a:tc>
                  <a:txBody>
                    <a:bodyPr/>
                    <a:lstStyle/>
                    <a:p>
                      <a:pPr algn="r"/>
                      <a:r>
                        <a:rPr lang="et-EE" sz="1800" dirty="0" smtClean="0"/>
                        <a:t>110</a:t>
                      </a:r>
                      <a:endParaRPr lang="et-EE" sz="1800" dirty="0"/>
                    </a:p>
                  </a:txBody>
                  <a:tcPr/>
                </a:tc>
                <a:tc>
                  <a:txBody>
                    <a:bodyPr/>
                    <a:lstStyle/>
                    <a:p>
                      <a:pPr algn="r"/>
                      <a:r>
                        <a:rPr lang="et-EE" sz="1800" dirty="0" smtClean="0"/>
                        <a:t>99</a:t>
                      </a:r>
                      <a:endParaRPr lang="et-EE" sz="1800" dirty="0"/>
                    </a:p>
                  </a:txBody>
                  <a:tcPr/>
                </a:tc>
                <a:tc>
                  <a:txBody>
                    <a:bodyPr/>
                    <a:lstStyle/>
                    <a:p>
                      <a:pPr algn="r"/>
                      <a:r>
                        <a:rPr lang="et-EE" sz="1800" dirty="0" smtClean="0"/>
                        <a:t>11</a:t>
                      </a:r>
                      <a:endParaRPr lang="et-EE" sz="1800" dirty="0"/>
                    </a:p>
                  </a:txBody>
                  <a:tcPr/>
                </a:tc>
                <a:tc>
                  <a:txBody>
                    <a:bodyPr/>
                    <a:lstStyle/>
                    <a:p>
                      <a:endParaRPr lang="et-EE"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dirty="0" smtClean="0"/>
                        <a:t>Vabatahtlik töö 9% (tunnitasu 4.-eurot)</a:t>
                      </a:r>
                    </a:p>
                  </a:txBody>
                  <a:tcPr/>
                </a:tc>
                <a:tc>
                  <a:txBody>
                    <a:bodyPr/>
                    <a:lstStyle/>
                    <a:p>
                      <a:pPr algn="r"/>
                      <a:r>
                        <a:rPr lang="et-EE" sz="1800" dirty="0" smtClean="0"/>
                        <a:t>90</a:t>
                      </a:r>
                      <a:endParaRPr lang="et-EE" sz="1800" dirty="0"/>
                    </a:p>
                  </a:txBody>
                  <a:tcPr/>
                </a:tc>
                <a:tc>
                  <a:txBody>
                    <a:bodyPr/>
                    <a:lstStyle/>
                    <a:p>
                      <a:pPr algn="r"/>
                      <a:r>
                        <a:rPr lang="et-EE" sz="1800" dirty="0" smtClean="0"/>
                        <a:t>90</a:t>
                      </a:r>
                      <a:endParaRPr lang="et-EE" sz="1800" dirty="0"/>
                    </a:p>
                  </a:txBody>
                  <a:tcPr/>
                </a:tc>
                <a:tc>
                  <a:txBody>
                    <a:bodyPr/>
                    <a:lstStyle/>
                    <a:p>
                      <a:pPr algn="r"/>
                      <a:r>
                        <a:rPr lang="et-EE" sz="1800" dirty="0" smtClean="0"/>
                        <a:t>90</a:t>
                      </a:r>
                      <a:endParaRPr lang="et-EE" sz="1800" dirty="0"/>
                    </a:p>
                  </a:txBody>
                  <a:tcPr/>
                </a:tc>
                <a:tc>
                  <a:txBody>
                    <a:bodyPr/>
                    <a:lstStyle/>
                    <a:p>
                      <a:pPr algn="r"/>
                      <a:r>
                        <a:rPr lang="et-EE" sz="1800" dirty="0" smtClean="0"/>
                        <a:t>0</a:t>
                      </a:r>
                      <a:endParaRPr lang="et-EE" sz="1800" dirty="0"/>
                    </a:p>
                  </a:txBody>
                  <a:tcPr/>
                </a:tc>
                <a:tc>
                  <a:txBody>
                    <a:bodyPr/>
                    <a:lstStyle/>
                    <a:p>
                      <a:r>
                        <a:rPr lang="et-EE" sz="1800" dirty="0" smtClean="0"/>
                        <a:t>Projekti-juhtimine</a:t>
                      </a:r>
                      <a:endParaRPr lang="et-EE" sz="1800" dirty="0"/>
                    </a:p>
                  </a:txBody>
                  <a:tcPr/>
                </a:tc>
              </a:tr>
              <a:tr h="370840">
                <a:tc>
                  <a:txBody>
                    <a:bodyPr/>
                    <a:lstStyle/>
                    <a:p>
                      <a:r>
                        <a:rPr lang="et-EE" sz="1800" b="1" dirty="0" smtClean="0"/>
                        <a:t>Kokku</a:t>
                      </a:r>
                      <a:endParaRPr lang="et-EE" sz="1800" b="1" dirty="0"/>
                    </a:p>
                  </a:txBody>
                  <a:tcPr/>
                </a:tc>
                <a:tc>
                  <a:txBody>
                    <a:bodyPr/>
                    <a:lstStyle/>
                    <a:p>
                      <a:pPr algn="r"/>
                      <a:r>
                        <a:rPr lang="et-EE" sz="1800" b="1" dirty="0" smtClean="0"/>
                        <a:t>1200</a:t>
                      </a:r>
                      <a:endParaRPr lang="et-EE" sz="1800" b="1" dirty="0"/>
                    </a:p>
                  </a:txBody>
                  <a:tcPr/>
                </a:tc>
                <a:tc>
                  <a:txBody>
                    <a:bodyPr/>
                    <a:lstStyle/>
                    <a:p>
                      <a:pPr algn="r"/>
                      <a:r>
                        <a:rPr lang="et-EE" sz="1800" b="1" dirty="0" smtClean="0"/>
                        <a:t>1200</a:t>
                      </a:r>
                      <a:endParaRPr lang="et-EE" sz="1800" b="1" dirty="0"/>
                    </a:p>
                  </a:txBody>
                  <a:tcPr/>
                </a:tc>
                <a:tc>
                  <a:txBody>
                    <a:bodyPr/>
                    <a:lstStyle/>
                    <a:p>
                      <a:pPr algn="r"/>
                      <a:r>
                        <a:rPr lang="et-EE" sz="1800" b="1" dirty="0" smtClean="0"/>
                        <a:t>1089</a:t>
                      </a:r>
                      <a:endParaRPr lang="et-EE" sz="1800" b="1" dirty="0"/>
                    </a:p>
                  </a:txBody>
                  <a:tcPr/>
                </a:tc>
                <a:tc>
                  <a:txBody>
                    <a:bodyPr/>
                    <a:lstStyle/>
                    <a:p>
                      <a:pPr algn="r"/>
                      <a:r>
                        <a:rPr lang="et-EE" sz="1800" b="1" dirty="0" smtClean="0"/>
                        <a:t>111</a:t>
                      </a:r>
                      <a:endParaRPr lang="et-EE" sz="1800" b="1" dirty="0"/>
                    </a:p>
                  </a:txBody>
                  <a:tcPr/>
                </a:tc>
                <a:tc>
                  <a:txBody>
                    <a:bodyPr/>
                    <a:lstStyle/>
                    <a:p>
                      <a:r>
                        <a:rPr lang="et-EE" sz="1800" b="1" dirty="0" smtClean="0"/>
                        <a:t>Raha 21.-</a:t>
                      </a:r>
                      <a:endParaRPr lang="et-EE" sz="1800" b="1" dirty="0"/>
                    </a:p>
                  </a:txBody>
                  <a:tcPr/>
                </a:tc>
              </a:tr>
            </a:tbl>
          </a:graphicData>
        </a:graphic>
      </p:graphicFrame>
    </p:spTree>
    <p:extLst>
      <p:ext uri="{BB962C8B-B14F-4D97-AF65-F5344CB8AC3E}">
        <p14:creationId xmlns:p14="http://schemas.microsoft.com/office/powerpoint/2010/main" xmlns="" val="21024526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Riigiabi reeglitest tulevad nõuded taotlejale</a:t>
            </a:r>
            <a:endParaRPr lang="et-EE" sz="3600" dirty="0">
              <a:solidFill>
                <a:schemeClr val="tx1"/>
              </a:solidFill>
              <a:latin typeface="+mn-lt"/>
            </a:endParaRPr>
          </a:p>
        </p:txBody>
      </p:sp>
      <p:sp>
        <p:nvSpPr>
          <p:cNvPr id="3" name="Content Placeholder 2"/>
          <p:cNvSpPr>
            <a:spLocks noGrp="1"/>
          </p:cNvSpPr>
          <p:nvPr>
            <p:ph idx="1"/>
          </p:nvPr>
        </p:nvSpPr>
        <p:spPr>
          <a:xfrm>
            <a:off x="457200" y="2060575"/>
            <a:ext cx="8435280" cy="4464050"/>
          </a:xfrm>
        </p:spPr>
        <p:txBody>
          <a:bodyPr/>
          <a:lstStyle/>
          <a:p>
            <a:pPr>
              <a:spcAft>
                <a:spcPts val="600"/>
              </a:spcAft>
            </a:pPr>
            <a:r>
              <a:rPr lang="et-EE" sz="2400" dirty="0">
                <a:solidFill>
                  <a:schemeClr val="tx1"/>
                </a:solidFill>
              </a:rPr>
              <a:t>Projektitoetuse suurus ei tohi koos jooksva majandusaasta ja taotluse esitamise aastale vahetult eelnenud kahe majandusaasta jooksul eraldatud vähese tähtsusega abiga (VTA) ületada 200 000 eurot, kui projektitoetuse saaja on varem saanud VTAd ja kui antav toetus on käsitletav vähese tähtsusega abina</a:t>
            </a:r>
            <a:r>
              <a:rPr lang="et-EE" sz="2400" dirty="0" smtClean="0">
                <a:solidFill>
                  <a:schemeClr val="tx1"/>
                </a:solidFill>
              </a:rPr>
              <a:t>. §34 lg 11</a:t>
            </a:r>
            <a:endParaRPr lang="et-EE" sz="2400" dirty="0">
              <a:solidFill>
                <a:schemeClr val="tx1"/>
              </a:solidFill>
            </a:endParaRPr>
          </a:p>
          <a:p>
            <a:pPr>
              <a:spcAft>
                <a:spcPts val="600"/>
              </a:spcAft>
            </a:pPr>
            <a:r>
              <a:rPr lang="et-EE" sz="2400" dirty="0">
                <a:solidFill>
                  <a:schemeClr val="tx1"/>
                </a:solidFill>
              </a:rPr>
              <a:t>VTA suuruse arvestamisel loetakse üheks ettevõtjaks sellised ettevõtjad, kes on omavahel seotud komisjoni määruse (EL) 1407/2013 artikli 2 lõike 2 kohaselt</a:t>
            </a:r>
            <a:r>
              <a:rPr lang="et-EE" sz="2400" dirty="0" smtClean="0">
                <a:solidFill>
                  <a:schemeClr val="tx1"/>
                </a:solidFill>
              </a:rPr>
              <a:t>.                                                           §34 lg 12</a:t>
            </a:r>
            <a:endParaRPr lang="et-EE" sz="2400" dirty="0">
              <a:solidFill>
                <a:schemeClr val="tx1"/>
              </a:solidFill>
            </a:endParaRPr>
          </a:p>
          <a:p>
            <a:pPr marL="0" indent="0">
              <a:spcAft>
                <a:spcPts val="600"/>
              </a:spcAft>
              <a:buNone/>
            </a:pPr>
            <a:endParaRPr lang="et-EE" sz="2400" dirty="0">
              <a:solidFill>
                <a:schemeClr val="tx1"/>
              </a:solidFill>
            </a:endParaRPr>
          </a:p>
        </p:txBody>
      </p:sp>
    </p:spTree>
    <p:extLst>
      <p:ext uri="{BB962C8B-B14F-4D97-AF65-F5344CB8AC3E}">
        <p14:creationId xmlns:p14="http://schemas.microsoft.com/office/powerpoint/2010/main" xmlns="" val="31748292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smtClean="0">
                <a:solidFill>
                  <a:schemeClr val="tx1"/>
                </a:solidFill>
                <a:latin typeface="+mn-lt"/>
              </a:rPr>
              <a:t>Vähese tähtsusega abi</a:t>
            </a:r>
            <a:endParaRPr lang="et-EE" sz="3600" b="1" dirty="0">
              <a:solidFill>
                <a:schemeClr val="tx1"/>
              </a:solidFill>
              <a:latin typeface="+mn-lt"/>
            </a:endParaRPr>
          </a:p>
        </p:txBody>
      </p:sp>
      <p:sp>
        <p:nvSpPr>
          <p:cNvPr id="3" name="Content Placeholder 2"/>
          <p:cNvSpPr>
            <a:spLocks noGrp="1"/>
          </p:cNvSpPr>
          <p:nvPr>
            <p:ph idx="1"/>
          </p:nvPr>
        </p:nvSpPr>
        <p:spPr>
          <a:xfrm>
            <a:off x="457200" y="1772816"/>
            <a:ext cx="8229600" cy="4751809"/>
          </a:xfrm>
        </p:spPr>
        <p:txBody>
          <a:bodyPr/>
          <a:lstStyle/>
          <a:p>
            <a:r>
              <a:rPr lang="et-EE" sz="2400" dirty="0" smtClean="0">
                <a:solidFill>
                  <a:schemeClr val="tx1"/>
                </a:solidFill>
              </a:rPr>
              <a:t>Kas tegemist on vähese tähtsusega abiga:</a:t>
            </a:r>
          </a:p>
          <a:p>
            <a:pPr lvl="1"/>
            <a:r>
              <a:rPr lang="et-EE" sz="2400" dirty="0" smtClean="0">
                <a:solidFill>
                  <a:schemeClr val="tx1"/>
                </a:solidFill>
              </a:rPr>
              <a:t>kas </a:t>
            </a:r>
            <a:r>
              <a:rPr lang="et-EE" sz="2400" dirty="0">
                <a:solidFill>
                  <a:schemeClr val="tx1"/>
                </a:solidFill>
              </a:rPr>
              <a:t>abi antakse riigi, linna või valla vahenditest;</a:t>
            </a:r>
            <a:endParaRPr lang="et-EE" sz="2400" b="1" dirty="0">
              <a:solidFill>
                <a:schemeClr val="tx1"/>
              </a:solidFill>
            </a:endParaRPr>
          </a:p>
          <a:p>
            <a:pPr lvl="1"/>
            <a:r>
              <a:rPr lang="et-EE" sz="2400" dirty="0" smtClean="0">
                <a:solidFill>
                  <a:schemeClr val="tx1"/>
                </a:solidFill>
              </a:rPr>
              <a:t>kas </a:t>
            </a:r>
            <a:r>
              <a:rPr lang="et-EE" sz="2400" dirty="0">
                <a:solidFill>
                  <a:schemeClr val="tx1"/>
                </a:solidFill>
              </a:rPr>
              <a:t>abi annab majandusliku eelise abi saajale;</a:t>
            </a:r>
            <a:endParaRPr lang="et-EE" sz="2400" b="1" dirty="0">
              <a:solidFill>
                <a:schemeClr val="tx1"/>
              </a:solidFill>
            </a:endParaRPr>
          </a:p>
          <a:p>
            <a:pPr lvl="1"/>
            <a:r>
              <a:rPr lang="et-EE" sz="2400" dirty="0" smtClean="0">
                <a:solidFill>
                  <a:schemeClr val="tx1"/>
                </a:solidFill>
              </a:rPr>
              <a:t>kas </a:t>
            </a:r>
            <a:r>
              <a:rPr lang="et-EE" sz="2400" dirty="0">
                <a:solidFill>
                  <a:schemeClr val="tx1"/>
                </a:solidFill>
              </a:rPr>
              <a:t>abimeetmel on valikuline iseloom, </a:t>
            </a:r>
            <a:endParaRPr lang="et-EE" sz="2400" b="1" dirty="0">
              <a:solidFill>
                <a:schemeClr val="tx1"/>
              </a:solidFill>
            </a:endParaRPr>
          </a:p>
          <a:p>
            <a:pPr lvl="1">
              <a:spcAft>
                <a:spcPts val="600"/>
              </a:spcAft>
            </a:pPr>
            <a:r>
              <a:rPr lang="et-EE" sz="2400" dirty="0" smtClean="0">
                <a:solidFill>
                  <a:schemeClr val="tx1"/>
                </a:solidFill>
              </a:rPr>
              <a:t>kas abi </a:t>
            </a:r>
            <a:r>
              <a:rPr lang="et-EE" sz="2400" dirty="0">
                <a:solidFill>
                  <a:schemeClr val="tx1"/>
                </a:solidFill>
              </a:rPr>
              <a:t>moonutab või võib moonutada konkurentsi. </a:t>
            </a:r>
            <a:endParaRPr lang="et-EE" sz="2400" b="1" dirty="0">
              <a:solidFill>
                <a:schemeClr val="tx1"/>
              </a:solidFill>
            </a:endParaRPr>
          </a:p>
          <a:p>
            <a:pPr>
              <a:spcBef>
                <a:spcPts val="1800"/>
              </a:spcBef>
              <a:spcAft>
                <a:spcPts val="600"/>
              </a:spcAft>
            </a:pPr>
            <a:r>
              <a:rPr lang="et-EE" sz="2400" dirty="0" smtClean="0">
                <a:solidFill>
                  <a:schemeClr val="tx1"/>
                </a:solidFill>
              </a:rPr>
              <a:t>Kui </a:t>
            </a:r>
            <a:r>
              <a:rPr lang="et-EE" sz="2400" dirty="0">
                <a:solidFill>
                  <a:schemeClr val="tx1"/>
                </a:solidFill>
              </a:rPr>
              <a:t>tegemist on vähese tähtsusega abiga projektis osalejatele, siis peab taotleja teavitama </a:t>
            </a:r>
            <a:r>
              <a:rPr lang="et-EE" sz="2400" dirty="0" smtClean="0">
                <a:solidFill>
                  <a:schemeClr val="tx1"/>
                </a:solidFill>
              </a:rPr>
              <a:t>osalejaid sellest enne </a:t>
            </a:r>
            <a:r>
              <a:rPr lang="et-EE" sz="2400" dirty="0">
                <a:solidFill>
                  <a:schemeClr val="tx1"/>
                </a:solidFill>
              </a:rPr>
              <a:t>projekti </a:t>
            </a:r>
            <a:r>
              <a:rPr lang="et-EE" sz="2400" dirty="0" smtClean="0">
                <a:solidFill>
                  <a:schemeClr val="tx1"/>
                </a:solidFill>
              </a:rPr>
              <a:t>elluviimist</a:t>
            </a:r>
            <a:endParaRPr lang="et-EE" sz="2400" dirty="0">
              <a:solidFill>
                <a:schemeClr val="tx1"/>
              </a:solidFill>
            </a:endParaRPr>
          </a:p>
        </p:txBody>
      </p:sp>
    </p:spTree>
    <p:extLst>
      <p:ext uri="{BB962C8B-B14F-4D97-AF65-F5344CB8AC3E}">
        <p14:creationId xmlns:p14="http://schemas.microsoft.com/office/powerpoint/2010/main" xmlns="" val="32802328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smtClean="0">
                <a:solidFill>
                  <a:schemeClr val="tx1"/>
                </a:solidFill>
                <a:latin typeface="Roboto Condensed" panose="02000000000000000000" pitchFamily="2" charset="0"/>
                <a:ea typeface="Roboto Condensed" panose="02000000000000000000" pitchFamily="2" charset="0"/>
              </a:rPr>
              <a:t>Vähese tähtsusega abi</a:t>
            </a:r>
            <a:endParaRPr lang="et-EE" sz="3600" b="1" dirty="0">
              <a:solidFill>
                <a:schemeClr val="tx1"/>
              </a:solidFill>
              <a:latin typeface="Roboto Condensed" panose="02000000000000000000" pitchFamily="2" charset="0"/>
              <a:ea typeface="Roboto Condensed" panose="02000000000000000000" pitchFamily="2" charset="0"/>
            </a:endParaRPr>
          </a:p>
        </p:txBody>
      </p:sp>
      <p:sp>
        <p:nvSpPr>
          <p:cNvPr id="3" name="Content Placeholder 2"/>
          <p:cNvSpPr>
            <a:spLocks noGrp="1"/>
          </p:cNvSpPr>
          <p:nvPr>
            <p:ph idx="1"/>
          </p:nvPr>
        </p:nvSpPr>
        <p:spPr/>
        <p:txBody>
          <a:bodyPr>
            <a:normAutofit/>
          </a:bodyPr>
          <a:lstStyle/>
          <a:p>
            <a:r>
              <a:rPr lang="et-EE" sz="2800" dirty="0">
                <a:solidFill>
                  <a:schemeClr val="tx1"/>
                </a:solidFill>
              </a:rPr>
              <a:t>Vähese tähtsusega abi jagatakse projekti </a:t>
            </a:r>
            <a:r>
              <a:rPr lang="et-EE" sz="2800" u="sng" dirty="0">
                <a:solidFill>
                  <a:schemeClr val="tx1"/>
                </a:solidFill>
              </a:rPr>
              <a:t>partnerite vahel</a:t>
            </a:r>
            <a:r>
              <a:rPr lang="et-EE" sz="2800" dirty="0">
                <a:solidFill>
                  <a:schemeClr val="tx1"/>
                </a:solidFill>
              </a:rPr>
              <a:t> kui </a:t>
            </a:r>
            <a:r>
              <a:rPr lang="et-EE" sz="2800" b="1" dirty="0">
                <a:solidFill>
                  <a:schemeClr val="tx1"/>
                </a:solidFill>
              </a:rPr>
              <a:t>ühisprojekti </a:t>
            </a:r>
            <a:r>
              <a:rPr lang="et-EE" sz="2800" dirty="0">
                <a:solidFill>
                  <a:schemeClr val="tx1"/>
                </a:solidFill>
              </a:rPr>
              <a:t>raames viiakse ellu tegevusi, mida võib käsitleda konkurentsi eelist andvatena. </a:t>
            </a:r>
            <a:endParaRPr lang="et-EE" sz="2800" dirty="0" smtClean="0">
              <a:solidFill>
                <a:schemeClr val="tx1"/>
              </a:solidFill>
            </a:endParaRPr>
          </a:p>
          <a:p>
            <a:endParaRPr lang="et-EE" sz="2800" dirty="0">
              <a:solidFill>
                <a:schemeClr val="tx1"/>
              </a:solidFill>
            </a:endParaRPr>
          </a:p>
          <a:p>
            <a:r>
              <a:rPr lang="et-EE" sz="2800" dirty="0" smtClean="0">
                <a:solidFill>
                  <a:schemeClr val="tx1"/>
                </a:solidFill>
              </a:rPr>
              <a:t>Kui koolitus (</a:t>
            </a:r>
            <a:r>
              <a:rPr lang="et-EE" sz="2800" b="1" dirty="0" smtClean="0">
                <a:solidFill>
                  <a:schemeClr val="tx1"/>
                </a:solidFill>
              </a:rPr>
              <a:t>teadmussiirde projekt) </a:t>
            </a:r>
            <a:r>
              <a:rPr lang="et-EE" sz="2800" dirty="0" smtClean="0">
                <a:solidFill>
                  <a:schemeClr val="tx1"/>
                </a:solidFill>
              </a:rPr>
              <a:t>annab majandusliku eelise (nt. tõstab kvalifikatsiooni) jagatakse vähese tähtsusega abi </a:t>
            </a:r>
            <a:r>
              <a:rPr lang="et-EE" sz="2800" u="sng" dirty="0" smtClean="0">
                <a:solidFill>
                  <a:schemeClr val="tx1"/>
                </a:solidFill>
              </a:rPr>
              <a:t>koolitusel osalejate vahel</a:t>
            </a:r>
            <a:r>
              <a:rPr lang="et-EE" sz="2800" dirty="0" smtClean="0">
                <a:solidFill>
                  <a:schemeClr val="tx1"/>
                </a:solidFill>
              </a:rPr>
              <a:t>.</a:t>
            </a:r>
            <a:endParaRPr lang="et-EE" sz="2800" dirty="0">
              <a:solidFill>
                <a:schemeClr val="tx1"/>
              </a:solidFill>
            </a:endParaRPr>
          </a:p>
          <a:p>
            <a:endParaRPr lang="et-EE" sz="2800" dirty="0">
              <a:solidFill>
                <a:schemeClr val="tx1"/>
              </a:solidFill>
            </a:endParaRPr>
          </a:p>
        </p:txBody>
      </p:sp>
    </p:spTree>
    <p:extLst>
      <p:ext uri="{BB962C8B-B14F-4D97-AF65-F5344CB8AC3E}">
        <p14:creationId xmlns:p14="http://schemas.microsoft.com/office/powerpoint/2010/main" xmlns="" val="15385396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smtClean="0">
                <a:solidFill>
                  <a:schemeClr val="tx1"/>
                </a:solidFill>
                <a:latin typeface="+mn-lt"/>
              </a:rPr>
              <a:t>Hinnapakkumused</a:t>
            </a:r>
            <a:r>
              <a:rPr lang="et-EE" sz="3600" b="1" baseline="30000" dirty="0" smtClean="0">
                <a:solidFill>
                  <a:schemeClr val="tx1"/>
                </a:solidFill>
                <a:latin typeface="+mn-lt"/>
              </a:rPr>
              <a:t> </a:t>
            </a:r>
            <a:r>
              <a:rPr lang="et-EE" sz="3600" b="1" baseline="30000" dirty="0">
                <a:solidFill>
                  <a:schemeClr val="tx1"/>
                </a:solidFill>
                <a:latin typeface="+mn-lt"/>
              </a:rPr>
              <a:t>1</a:t>
            </a:r>
            <a:r>
              <a:rPr lang="et-EE" sz="3600" b="1" dirty="0" smtClean="0">
                <a:solidFill>
                  <a:schemeClr val="tx1"/>
                </a:solidFill>
                <a:latin typeface="+mn-lt"/>
              </a:rPr>
              <a:t> </a:t>
            </a:r>
            <a:r>
              <a:rPr lang="et-EE" sz="3600" dirty="0" smtClean="0">
                <a:solidFill>
                  <a:schemeClr val="tx1"/>
                </a:solidFill>
                <a:latin typeface="+mn-lt"/>
              </a:rPr>
              <a:t>§33</a:t>
            </a:r>
            <a:endParaRPr lang="et-EE" sz="3600" dirty="0">
              <a:solidFill>
                <a:schemeClr val="tx1"/>
              </a:solidFill>
              <a:latin typeface="+mn-lt"/>
            </a:endParaRPr>
          </a:p>
        </p:txBody>
      </p:sp>
      <p:sp>
        <p:nvSpPr>
          <p:cNvPr id="3" name="Content Placeholder 2"/>
          <p:cNvSpPr>
            <a:spLocks noGrp="1"/>
          </p:cNvSpPr>
          <p:nvPr>
            <p:ph idx="1"/>
          </p:nvPr>
        </p:nvSpPr>
        <p:spPr>
          <a:xfrm>
            <a:off x="323528" y="2060575"/>
            <a:ext cx="8640960" cy="4464050"/>
          </a:xfrm>
        </p:spPr>
        <p:txBody>
          <a:bodyPr/>
          <a:lstStyle/>
          <a:p>
            <a:pPr>
              <a:spcBef>
                <a:spcPts val="0"/>
              </a:spcBef>
              <a:spcAft>
                <a:spcPts val="0"/>
              </a:spcAft>
            </a:pPr>
            <a:r>
              <a:rPr lang="et-EE" sz="2400" dirty="0" smtClean="0">
                <a:solidFill>
                  <a:srgbClr val="FF0000"/>
                </a:solidFill>
              </a:rPr>
              <a:t>UUS! </a:t>
            </a:r>
            <a:r>
              <a:rPr lang="et-EE" sz="2400" dirty="0" smtClean="0">
                <a:solidFill>
                  <a:schemeClr val="tx1"/>
                </a:solidFill>
              </a:rPr>
              <a:t>LEADER-määruse </a:t>
            </a:r>
            <a:r>
              <a:rPr lang="et-EE" sz="2400" dirty="0">
                <a:solidFill>
                  <a:schemeClr val="tx1"/>
                </a:solidFill>
              </a:rPr>
              <a:t>kohaselt ei ole kohustust </a:t>
            </a:r>
            <a:r>
              <a:rPr lang="et-EE" sz="2400" dirty="0" smtClean="0">
                <a:solidFill>
                  <a:schemeClr val="tx1"/>
                </a:solidFill>
              </a:rPr>
              <a:t>võtta </a:t>
            </a:r>
            <a:r>
              <a:rPr lang="et-EE" sz="2400" b="1" dirty="0" smtClean="0">
                <a:solidFill>
                  <a:schemeClr val="tx1"/>
                </a:solidFill>
              </a:rPr>
              <a:t>projektitoetuse</a:t>
            </a:r>
            <a:r>
              <a:rPr lang="et-EE" sz="2400" dirty="0" smtClean="0">
                <a:solidFill>
                  <a:schemeClr val="tx1"/>
                </a:solidFill>
              </a:rPr>
              <a:t> </a:t>
            </a:r>
            <a:r>
              <a:rPr lang="et-EE" sz="2400" b="1" dirty="0">
                <a:solidFill>
                  <a:schemeClr val="tx1"/>
                </a:solidFill>
              </a:rPr>
              <a:t>taotlemiseks</a:t>
            </a:r>
            <a:r>
              <a:rPr lang="et-EE" sz="2400" dirty="0">
                <a:solidFill>
                  <a:schemeClr val="tx1"/>
                </a:solidFill>
              </a:rPr>
              <a:t> hinnapakkumisi </a:t>
            </a:r>
            <a:endParaRPr lang="et-EE" sz="2400" dirty="0" smtClean="0">
              <a:solidFill>
                <a:schemeClr val="tx1"/>
              </a:solidFill>
            </a:endParaRPr>
          </a:p>
          <a:p>
            <a:pPr marL="0" indent="0">
              <a:spcBef>
                <a:spcPts val="0"/>
              </a:spcBef>
              <a:spcAft>
                <a:spcPts val="600"/>
              </a:spcAft>
              <a:buNone/>
            </a:pPr>
            <a:r>
              <a:rPr lang="et-EE" sz="2400" b="1" dirty="0">
                <a:solidFill>
                  <a:schemeClr val="tx1"/>
                </a:solidFill>
              </a:rPr>
              <a:t> </a:t>
            </a:r>
            <a:r>
              <a:rPr lang="et-EE" sz="2400" b="1" dirty="0" smtClean="0">
                <a:solidFill>
                  <a:schemeClr val="tx1"/>
                </a:solidFill>
              </a:rPr>
              <a:t>   </a:t>
            </a:r>
            <a:r>
              <a:rPr lang="et-EE" sz="1600" b="1" dirty="0" smtClean="0">
                <a:solidFill>
                  <a:srgbClr val="FF0000"/>
                </a:solidFill>
              </a:rPr>
              <a:t>PROJEKTITOETUSE  </a:t>
            </a:r>
            <a:r>
              <a:rPr lang="et-EE" sz="1600" b="1" dirty="0">
                <a:solidFill>
                  <a:srgbClr val="FF0000"/>
                </a:solidFill>
              </a:rPr>
              <a:t>TAOTLUS ESITATAKSE </a:t>
            </a:r>
            <a:r>
              <a:rPr lang="et-EE" sz="1600" b="1" dirty="0" smtClean="0">
                <a:solidFill>
                  <a:srgbClr val="FF0000"/>
                </a:solidFill>
              </a:rPr>
              <a:t> EELARVEPÕHISELT</a:t>
            </a:r>
            <a:endParaRPr lang="et-EE" sz="1600" b="1" dirty="0">
              <a:solidFill>
                <a:srgbClr val="FF0000"/>
              </a:solidFill>
            </a:endParaRPr>
          </a:p>
          <a:p>
            <a:pPr>
              <a:spcAft>
                <a:spcPts val="600"/>
              </a:spcAft>
            </a:pPr>
            <a:r>
              <a:rPr lang="et-EE" sz="2400" dirty="0">
                <a:solidFill>
                  <a:srgbClr val="FF0000"/>
                </a:solidFill>
              </a:rPr>
              <a:t>UUS! </a:t>
            </a:r>
            <a:r>
              <a:rPr lang="et-EE" sz="2400" dirty="0" smtClean="0">
                <a:solidFill>
                  <a:srgbClr val="FF0000"/>
                </a:solidFill>
              </a:rPr>
              <a:t> </a:t>
            </a:r>
            <a:r>
              <a:rPr lang="et-EE" sz="2400" dirty="0" smtClean="0">
                <a:solidFill>
                  <a:schemeClr val="tx1"/>
                </a:solidFill>
              </a:rPr>
              <a:t>Hinnapakkumused </a:t>
            </a:r>
            <a:r>
              <a:rPr lang="et-EE" sz="2400" dirty="0">
                <a:solidFill>
                  <a:schemeClr val="tx1"/>
                </a:solidFill>
              </a:rPr>
              <a:t>tuleb võtta enne reaalsete kulutuste tegemist ja esitada PRIAle koos maksetaotlusega</a:t>
            </a:r>
          </a:p>
          <a:p>
            <a:pPr>
              <a:spcAft>
                <a:spcPts val="600"/>
              </a:spcAft>
            </a:pPr>
            <a:r>
              <a:rPr lang="et-EE" sz="2400" dirty="0" smtClean="0">
                <a:solidFill>
                  <a:schemeClr val="tx1"/>
                </a:solidFill>
              </a:rPr>
              <a:t>KTG-l </a:t>
            </a:r>
            <a:r>
              <a:rPr lang="et-EE" sz="2400" dirty="0">
                <a:solidFill>
                  <a:schemeClr val="tx1"/>
                </a:solidFill>
              </a:rPr>
              <a:t>on õigus LEADER-määruse nõudeid kitsendada ja hinnapakkumusi ka taotlemisel küsida – </a:t>
            </a:r>
            <a:r>
              <a:rPr lang="et-EE" sz="2400" dirty="0" smtClean="0">
                <a:solidFill>
                  <a:schemeClr val="tx1"/>
                </a:solidFill>
              </a:rPr>
              <a:t>vt </a:t>
            </a:r>
            <a:r>
              <a:rPr lang="et-EE" sz="2400" dirty="0">
                <a:solidFill>
                  <a:schemeClr val="tx1"/>
                </a:solidFill>
              </a:rPr>
              <a:t>strateegia nõudeid KTG veebilt!</a:t>
            </a:r>
          </a:p>
          <a:p>
            <a:pPr>
              <a:spcAft>
                <a:spcPts val="600"/>
              </a:spcAft>
            </a:pPr>
            <a:endParaRPr lang="et-EE" sz="2400" dirty="0">
              <a:solidFill>
                <a:schemeClr val="tx1"/>
              </a:solidFill>
            </a:endParaRPr>
          </a:p>
        </p:txBody>
      </p:sp>
    </p:spTree>
    <p:extLst>
      <p:ext uri="{BB962C8B-B14F-4D97-AF65-F5344CB8AC3E}">
        <p14:creationId xmlns:p14="http://schemas.microsoft.com/office/powerpoint/2010/main" xmlns="" val="374292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Projektitoetuse taotleja</a:t>
            </a:r>
            <a:endParaRPr lang="et-EE" sz="3600" dirty="0">
              <a:solidFill>
                <a:schemeClr val="tx1"/>
              </a:solidFill>
              <a:latin typeface="+mn-lt"/>
            </a:endParaRPr>
          </a:p>
        </p:txBody>
      </p:sp>
      <p:sp>
        <p:nvSpPr>
          <p:cNvPr id="3" name="Content Placeholder 2"/>
          <p:cNvSpPr>
            <a:spLocks noGrp="1"/>
          </p:cNvSpPr>
          <p:nvPr>
            <p:ph idx="1"/>
          </p:nvPr>
        </p:nvSpPr>
        <p:spPr>
          <a:xfrm>
            <a:off x="457200" y="1844824"/>
            <a:ext cx="8229600" cy="4679801"/>
          </a:xfrm>
        </p:spPr>
        <p:txBody>
          <a:bodyPr/>
          <a:lstStyle/>
          <a:p>
            <a:r>
              <a:rPr lang="et-EE" sz="2800" dirty="0">
                <a:solidFill>
                  <a:schemeClr val="tx1"/>
                </a:solidFill>
              </a:rPr>
              <a:t>kohaliku tegevusgrupi tegevuspiirkonnas tegutsev</a:t>
            </a:r>
          </a:p>
          <a:p>
            <a:pPr lvl="1"/>
            <a:r>
              <a:rPr lang="et-EE" sz="2200" dirty="0">
                <a:solidFill>
                  <a:schemeClr val="tx1"/>
                </a:solidFill>
              </a:rPr>
              <a:t>ettevõtja</a:t>
            </a:r>
          </a:p>
          <a:p>
            <a:pPr lvl="1"/>
            <a:r>
              <a:rPr lang="et-EE" sz="2200" dirty="0">
                <a:solidFill>
                  <a:schemeClr val="tx1"/>
                </a:solidFill>
              </a:rPr>
              <a:t>kohaliku omavalitsuse üksus (KOV)</a:t>
            </a:r>
          </a:p>
          <a:p>
            <a:pPr lvl="1"/>
            <a:r>
              <a:rPr lang="et-EE" sz="2200" dirty="0">
                <a:solidFill>
                  <a:schemeClr val="tx1"/>
                </a:solidFill>
              </a:rPr>
              <a:t>sihtasutus (SA)</a:t>
            </a:r>
          </a:p>
          <a:p>
            <a:pPr lvl="1"/>
            <a:r>
              <a:rPr lang="et-EE" sz="2200" dirty="0">
                <a:solidFill>
                  <a:schemeClr val="tx1"/>
                </a:solidFill>
              </a:rPr>
              <a:t>seltsing</a:t>
            </a:r>
          </a:p>
          <a:p>
            <a:pPr lvl="1"/>
            <a:r>
              <a:rPr lang="et-EE" sz="2200" dirty="0">
                <a:solidFill>
                  <a:schemeClr val="tx1"/>
                </a:solidFill>
              </a:rPr>
              <a:t>põllu- ja maamajanduse valdkonna riigimuuseum </a:t>
            </a:r>
            <a:r>
              <a:rPr lang="et-EE" sz="2200" dirty="0">
                <a:solidFill>
                  <a:srgbClr val="FF0000"/>
                </a:solidFill>
              </a:rPr>
              <a:t>UUS</a:t>
            </a:r>
            <a:r>
              <a:rPr lang="et-EE" sz="2200" dirty="0" smtClean="0">
                <a:solidFill>
                  <a:srgbClr val="FF0000"/>
                </a:solidFill>
              </a:rPr>
              <a:t>!</a:t>
            </a:r>
            <a:endParaRPr lang="et-EE" sz="2200" dirty="0">
              <a:solidFill>
                <a:srgbClr val="FF0000"/>
              </a:solidFill>
            </a:endParaRPr>
          </a:p>
          <a:p>
            <a:pPr lvl="1"/>
            <a:r>
              <a:rPr lang="et-EE" sz="2200" dirty="0">
                <a:solidFill>
                  <a:schemeClr val="tx1"/>
                </a:solidFill>
              </a:rPr>
              <a:t>mittetulundusühing (MTÜ), </a:t>
            </a:r>
            <a:r>
              <a:rPr lang="et-EE" sz="2200" dirty="0" smtClean="0">
                <a:solidFill>
                  <a:schemeClr val="tx1"/>
                </a:solidFill>
              </a:rPr>
              <a:t>sh </a:t>
            </a:r>
            <a:r>
              <a:rPr lang="et-EE" sz="2200" dirty="0">
                <a:solidFill>
                  <a:schemeClr val="tx1"/>
                </a:solidFill>
              </a:rPr>
              <a:t>kohalik tegevusgrupp (KTG</a:t>
            </a:r>
            <a:r>
              <a:rPr lang="et-EE" sz="2200" dirty="0" smtClean="0">
                <a:solidFill>
                  <a:schemeClr val="tx1"/>
                </a:solidFill>
              </a:rPr>
              <a:t>)</a:t>
            </a:r>
          </a:p>
          <a:p>
            <a:pPr lvl="1"/>
            <a:endParaRPr lang="et-EE" sz="2200" dirty="0">
              <a:solidFill>
                <a:schemeClr val="tx1"/>
              </a:solidFill>
            </a:endParaRPr>
          </a:p>
          <a:p>
            <a:pPr>
              <a:buNone/>
            </a:pPr>
            <a:r>
              <a:rPr lang="et-EE" sz="1800" dirty="0" smtClean="0">
                <a:solidFill>
                  <a:srgbClr val="FF0000"/>
                </a:solidFill>
              </a:rPr>
              <a:t>*Märge </a:t>
            </a:r>
            <a:r>
              <a:rPr lang="et-EE" sz="1800" dirty="0">
                <a:solidFill>
                  <a:srgbClr val="FF0000"/>
                </a:solidFill>
              </a:rPr>
              <a:t>“UUS!” tähistab uut võimalust või nõuet võrreldes eelmise perioodiga</a:t>
            </a:r>
          </a:p>
          <a:p>
            <a:endParaRPr lang="et-EE" dirty="0">
              <a:solidFill>
                <a:srgbClr val="FF0000"/>
              </a:solidFill>
            </a:endParaRPr>
          </a:p>
        </p:txBody>
      </p:sp>
    </p:spTree>
    <p:extLst>
      <p:ext uri="{BB962C8B-B14F-4D97-AF65-F5344CB8AC3E}">
        <p14:creationId xmlns:p14="http://schemas.microsoft.com/office/powerpoint/2010/main" xmlns="" val="14171896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238"/>
            <a:ext cx="8229600" cy="998562"/>
          </a:xfrm>
        </p:spPr>
        <p:txBody>
          <a:bodyPr/>
          <a:lstStyle/>
          <a:p>
            <a:r>
              <a:rPr lang="et-EE" sz="3600" b="1" dirty="0">
                <a:solidFill>
                  <a:schemeClr val="tx1"/>
                </a:solidFill>
                <a:latin typeface="+mn-lt"/>
              </a:rPr>
              <a:t>Hinnapakkumused </a:t>
            </a:r>
            <a:r>
              <a:rPr lang="et-EE" sz="3600" b="1" baseline="30000" dirty="0" smtClean="0">
                <a:solidFill>
                  <a:schemeClr val="tx1"/>
                </a:solidFill>
                <a:latin typeface="+mn-lt"/>
              </a:rPr>
              <a:t>2</a:t>
            </a:r>
            <a:r>
              <a:rPr lang="et-EE" sz="3600" b="1" dirty="0" smtClean="0">
                <a:solidFill>
                  <a:schemeClr val="tx1"/>
                </a:solidFill>
                <a:latin typeface="+mn-lt"/>
              </a:rPr>
              <a:t> </a:t>
            </a:r>
            <a:endParaRPr lang="et-EE" sz="3600" dirty="0">
              <a:solidFill>
                <a:schemeClr val="tx1"/>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91893604"/>
              </p:ext>
            </p:extLst>
          </p:nvPr>
        </p:nvGraphicFramePr>
        <p:xfrm>
          <a:off x="251520" y="1556792"/>
          <a:ext cx="8712968"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4467655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238"/>
            <a:ext cx="8229600" cy="926554"/>
          </a:xfrm>
        </p:spPr>
        <p:txBody>
          <a:bodyPr/>
          <a:lstStyle/>
          <a:p>
            <a:r>
              <a:rPr lang="et-EE" sz="3600" b="1" dirty="0">
                <a:solidFill>
                  <a:schemeClr val="tx1"/>
                </a:solidFill>
                <a:latin typeface="+mn-lt"/>
              </a:rPr>
              <a:t>Hinnapakkumused </a:t>
            </a:r>
            <a:r>
              <a:rPr lang="et-EE" sz="3600" b="1" baseline="30000" dirty="0">
                <a:solidFill>
                  <a:schemeClr val="tx1"/>
                </a:solidFill>
                <a:latin typeface="+mn-lt"/>
              </a:rPr>
              <a:t>5</a:t>
            </a:r>
            <a:r>
              <a:rPr lang="et-EE" sz="3600" b="1" dirty="0">
                <a:solidFill>
                  <a:schemeClr val="tx1"/>
                </a:solidFill>
                <a:latin typeface="+mn-lt"/>
              </a:rPr>
              <a:t> - SEOTUS</a:t>
            </a:r>
            <a:endParaRPr lang="et-EE" sz="3600" dirty="0">
              <a:solidFill>
                <a:schemeClr val="tx1"/>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55476475"/>
              </p:ext>
            </p:extLst>
          </p:nvPr>
        </p:nvGraphicFramePr>
        <p:xfrm>
          <a:off x="323528" y="1556792"/>
          <a:ext cx="8363272" cy="4967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891546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Hinnapakkumused </a:t>
            </a:r>
            <a:r>
              <a:rPr lang="et-EE" sz="3600" b="1" baseline="30000" dirty="0">
                <a:solidFill>
                  <a:schemeClr val="tx1"/>
                </a:solidFill>
                <a:latin typeface="+mn-lt"/>
              </a:rPr>
              <a:t>2</a:t>
            </a:r>
            <a:r>
              <a:rPr lang="et-EE" sz="3600" b="1" dirty="0">
                <a:solidFill>
                  <a:schemeClr val="tx1"/>
                </a:solidFill>
                <a:latin typeface="+mn-lt"/>
              </a:rPr>
              <a:t> </a:t>
            </a:r>
            <a:endParaRPr lang="et-EE" sz="3600" dirty="0">
              <a:solidFill>
                <a:schemeClr val="tx1"/>
              </a:solidFill>
              <a:latin typeface="+mn-lt"/>
            </a:endParaRPr>
          </a:p>
        </p:txBody>
      </p:sp>
      <p:sp>
        <p:nvSpPr>
          <p:cNvPr id="3" name="Content Placeholder 2"/>
          <p:cNvSpPr>
            <a:spLocks noGrp="1"/>
          </p:cNvSpPr>
          <p:nvPr>
            <p:ph idx="1"/>
          </p:nvPr>
        </p:nvSpPr>
        <p:spPr>
          <a:xfrm>
            <a:off x="457200" y="1844824"/>
            <a:ext cx="8229600" cy="4679801"/>
          </a:xfrm>
        </p:spPr>
        <p:txBody>
          <a:bodyPr/>
          <a:lstStyle/>
          <a:p>
            <a:pPr>
              <a:spcAft>
                <a:spcPts val="600"/>
              </a:spcAft>
            </a:pPr>
            <a:r>
              <a:rPr lang="et-EE" sz="2400" dirty="0">
                <a:solidFill>
                  <a:schemeClr val="tx1"/>
                </a:solidFill>
              </a:rPr>
              <a:t>Väljavalitud hinnapakkumus:</a:t>
            </a:r>
          </a:p>
          <a:p>
            <a:pPr lvl="1">
              <a:spcAft>
                <a:spcPts val="600"/>
              </a:spcAft>
            </a:pPr>
            <a:r>
              <a:rPr lang="et-EE" sz="2200" dirty="0">
                <a:solidFill>
                  <a:schemeClr val="tx1"/>
                </a:solidFill>
              </a:rPr>
              <a:t>ei tohi olla põhjendamatult kõrge võrreldes tavaliselt sarnase tegevuse eest tasutava hinnaga</a:t>
            </a:r>
          </a:p>
          <a:p>
            <a:pPr lvl="1">
              <a:spcBef>
                <a:spcPts val="0"/>
              </a:spcBef>
              <a:spcAft>
                <a:spcPts val="600"/>
              </a:spcAft>
            </a:pPr>
            <a:r>
              <a:rPr lang="et-EE" sz="2200" dirty="0">
                <a:solidFill>
                  <a:schemeClr val="tx1"/>
                </a:solidFill>
              </a:rPr>
              <a:t>peab olema objektiivselt põhjendatud</a:t>
            </a:r>
          </a:p>
          <a:p>
            <a:pPr>
              <a:spcAft>
                <a:spcPts val="600"/>
              </a:spcAft>
            </a:pPr>
            <a:r>
              <a:rPr lang="et-EE" sz="2400" dirty="0" smtClean="0">
                <a:solidFill>
                  <a:schemeClr val="tx1"/>
                </a:solidFill>
              </a:rPr>
              <a:t>Põhjendus, </a:t>
            </a:r>
            <a:r>
              <a:rPr lang="et-EE" sz="2400" dirty="0">
                <a:solidFill>
                  <a:schemeClr val="tx1"/>
                </a:solidFill>
              </a:rPr>
              <a:t>kui </a:t>
            </a:r>
            <a:r>
              <a:rPr lang="et-EE" sz="2400" b="1" dirty="0">
                <a:solidFill>
                  <a:schemeClr val="tx1"/>
                </a:solidFill>
              </a:rPr>
              <a:t>ei ole saadud nõutud arvul hinnapakkumusi või ei ole valitud odavaimat hinnapakkumust </a:t>
            </a:r>
            <a:endParaRPr lang="et-EE" sz="2400" b="1" dirty="0" smtClean="0">
              <a:solidFill>
                <a:schemeClr val="tx1"/>
              </a:solidFill>
            </a:endParaRPr>
          </a:p>
          <a:p>
            <a:pPr>
              <a:spcAft>
                <a:spcPts val="600"/>
              </a:spcAft>
            </a:pPr>
            <a:r>
              <a:rPr lang="et-EE" sz="2400" dirty="0" smtClean="0">
                <a:solidFill>
                  <a:schemeClr val="tx1"/>
                </a:solidFill>
              </a:rPr>
              <a:t>Hinnapakkumust </a:t>
            </a:r>
            <a:r>
              <a:rPr lang="et-EE" sz="2400" b="1" dirty="0">
                <a:solidFill>
                  <a:schemeClr val="tx1"/>
                </a:solidFill>
              </a:rPr>
              <a:t>ei jaotata osadeks</a:t>
            </a:r>
            <a:r>
              <a:rPr lang="et-EE" sz="2400" dirty="0">
                <a:solidFill>
                  <a:schemeClr val="tx1"/>
                </a:solidFill>
              </a:rPr>
              <a:t>, kui toetatava tegevuse elluviimiseks või investeeringu tegemiseks vajalik </a:t>
            </a:r>
            <a:r>
              <a:rPr lang="et-EE" sz="2400" b="1" dirty="0">
                <a:solidFill>
                  <a:schemeClr val="tx1"/>
                </a:solidFill>
              </a:rPr>
              <a:t>teenus, töö või kaup on funktsionaalselt koos toimiv</a:t>
            </a:r>
          </a:p>
          <a:p>
            <a:pPr>
              <a:spcAft>
                <a:spcPts val="600"/>
              </a:spcAft>
            </a:pPr>
            <a:endParaRPr lang="et-EE" sz="2400" dirty="0">
              <a:solidFill>
                <a:schemeClr val="tx1"/>
              </a:solidFill>
            </a:endParaRPr>
          </a:p>
          <a:p>
            <a:pPr>
              <a:spcAft>
                <a:spcPts val="600"/>
              </a:spcAft>
            </a:pPr>
            <a:endParaRPr lang="et-EE" sz="2400" dirty="0">
              <a:solidFill>
                <a:schemeClr val="tx1"/>
              </a:solidFill>
            </a:endParaRPr>
          </a:p>
        </p:txBody>
      </p:sp>
    </p:spTree>
    <p:extLst>
      <p:ext uri="{BB962C8B-B14F-4D97-AF65-F5344CB8AC3E}">
        <p14:creationId xmlns:p14="http://schemas.microsoft.com/office/powerpoint/2010/main" xmlns="" val="9620778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238"/>
            <a:ext cx="8229600" cy="998562"/>
          </a:xfrm>
        </p:spPr>
        <p:txBody>
          <a:bodyPr/>
          <a:lstStyle/>
          <a:p>
            <a:r>
              <a:rPr lang="et-EE" sz="3600" b="1" dirty="0">
                <a:solidFill>
                  <a:srgbClr val="FF0000"/>
                </a:solidFill>
                <a:latin typeface="+mn-lt"/>
              </a:rPr>
              <a:t>UUS!</a:t>
            </a:r>
            <a:r>
              <a:rPr lang="et-EE" sz="3600" b="1" dirty="0">
                <a:latin typeface="+mn-lt"/>
              </a:rPr>
              <a:t> </a:t>
            </a:r>
            <a:r>
              <a:rPr lang="et-EE" sz="3600" b="1" dirty="0">
                <a:solidFill>
                  <a:schemeClr val="tx1"/>
                </a:solidFill>
                <a:latin typeface="+mn-lt"/>
              </a:rPr>
              <a:t>Hinnapakkumused </a:t>
            </a:r>
            <a:r>
              <a:rPr lang="et-EE" sz="3600" b="1" baseline="30000" dirty="0">
                <a:solidFill>
                  <a:schemeClr val="tx1"/>
                </a:solidFill>
                <a:latin typeface="+mn-lt"/>
              </a:rPr>
              <a:t>3</a:t>
            </a:r>
            <a:endParaRPr lang="et-EE" sz="3600" dirty="0">
              <a:solidFill>
                <a:schemeClr val="tx1"/>
              </a:solidFill>
              <a:latin typeface="+mn-lt"/>
            </a:endParaRPr>
          </a:p>
        </p:txBody>
      </p:sp>
      <p:sp>
        <p:nvSpPr>
          <p:cNvPr id="3" name="Content Placeholder 2"/>
          <p:cNvSpPr>
            <a:spLocks noGrp="1"/>
          </p:cNvSpPr>
          <p:nvPr>
            <p:ph idx="1"/>
          </p:nvPr>
        </p:nvSpPr>
        <p:spPr>
          <a:xfrm>
            <a:off x="457200" y="1556792"/>
            <a:ext cx="8435280" cy="5112568"/>
          </a:xfrm>
        </p:spPr>
        <p:txBody>
          <a:bodyPr/>
          <a:lstStyle/>
          <a:p>
            <a:pPr>
              <a:spcBef>
                <a:spcPts val="0"/>
              </a:spcBef>
            </a:pPr>
            <a:r>
              <a:rPr lang="et-EE" sz="2200" dirty="0">
                <a:solidFill>
                  <a:schemeClr val="tx1"/>
                </a:solidFill>
              </a:rPr>
              <a:t>Hinnapakkumus sisaldab:</a:t>
            </a:r>
          </a:p>
          <a:p>
            <a:pPr lvl="1">
              <a:spcBef>
                <a:spcPts val="0"/>
              </a:spcBef>
            </a:pPr>
            <a:r>
              <a:rPr lang="et-EE" sz="1600" dirty="0">
                <a:solidFill>
                  <a:schemeClr val="tx1"/>
                </a:solidFill>
              </a:rPr>
              <a:t>taotleja nime,</a:t>
            </a:r>
          </a:p>
          <a:p>
            <a:pPr lvl="1">
              <a:spcBef>
                <a:spcPts val="0"/>
              </a:spcBef>
            </a:pPr>
            <a:r>
              <a:rPr lang="et-EE" sz="1600" dirty="0">
                <a:solidFill>
                  <a:schemeClr val="tx1"/>
                </a:solidFill>
              </a:rPr>
              <a:t>hinnapakkuja nime, registrikoodi ja kontaktandmeid,</a:t>
            </a:r>
          </a:p>
          <a:p>
            <a:pPr lvl="1">
              <a:spcBef>
                <a:spcPts val="0"/>
              </a:spcBef>
            </a:pPr>
            <a:r>
              <a:rPr lang="et-EE" sz="1600" dirty="0">
                <a:solidFill>
                  <a:schemeClr val="tx1"/>
                </a:solidFill>
              </a:rPr>
              <a:t>hinnapakkumuse väljastamise kuupäeva,</a:t>
            </a:r>
          </a:p>
          <a:p>
            <a:pPr lvl="1">
              <a:spcBef>
                <a:spcPts val="0"/>
              </a:spcBef>
            </a:pPr>
            <a:r>
              <a:rPr lang="et-EE" sz="1600" dirty="0">
                <a:solidFill>
                  <a:schemeClr val="tx1"/>
                </a:solidFill>
              </a:rPr>
              <a:t>hinnapakkumuse kehtivusaega</a:t>
            </a:r>
          </a:p>
          <a:p>
            <a:pPr lvl="1">
              <a:spcBef>
                <a:spcPts val="0"/>
              </a:spcBef>
            </a:pPr>
            <a:r>
              <a:rPr lang="et-EE" sz="1600" dirty="0">
                <a:solidFill>
                  <a:schemeClr val="tx1"/>
                </a:solidFill>
              </a:rPr>
              <a:t>toetatava tegevuse või investeeringuobjekti käibemaksuta ja käibemaksuga maksumust</a:t>
            </a:r>
          </a:p>
          <a:p>
            <a:pPr>
              <a:spcBef>
                <a:spcPts val="600"/>
              </a:spcBef>
            </a:pPr>
            <a:r>
              <a:rPr lang="et-EE" sz="2200" dirty="0" smtClean="0">
                <a:solidFill>
                  <a:schemeClr val="tx1"/>
                </a:solidFill>
              </a:rPr>
              <a:t>Ehitusseadustiku </a:t>
            </a:r>
            <a:r>
              <a:rPr lang="et-EE" sz="2200" dirty="0">
                <a:solidFill>
                  <a:schemeClr val="tx1"/>
                </a:solidFill>
              </a:rPr>
              <a:t>kohaselt ehitusteatise- või ehitusloakohustusliku ehitustegevuste puhul, kus ehitatavaks ehitiseks on ehitusseadustiku mõistes hoone või hoone osa, peab saadud ehitise hinnapakkumus sisaldama lisaks </a:t>
            </a:r>
          </a:p>
          <a:p>
            <a:pPr lvl="1">
              <a:spcBef>
                <a:spcPts val="0"/>
              </a:spcBef>
            </a:pPr>
            <a:r>
              <a:rPr lang="et-EE" sz="1700" dirty="0">
                <a:solidFill>
                  <a:schemeClr val="tx1"/>
                </a:solidFill>
              </a:rPr>
              <a:t>ehitise </a:t>
            </a:r>
            <a:r>
              <a:rPr lang="et-EE" sz="1700" dirty="0" smtClean="0">
                <a:solidFill>
                  <a:schemeClr val="tx1"/>
                </a:solidFill>
              </a:rPr>
              <a:t>nimetus, ehitisregistri </a:t>
            </a:r>
            <a:r>
              <a:rPr lang="et-EE" sz="1700" dirty="0">
                <a:solidFill>
                  <a:schemeClr val="tx1"/>
                </a:solidFill>
              </a:rPr>
              <a:t>kood;</a:t>
            </a:r>
          </a:p>
          <a:p>
            <a:pPr lvl="1">
              <a:spcBef>
                <a:spcPts val="0"/>
              </a:spcBef>
            </a:pPr>
            <a:r>
              <a:rPr lang="et-EE" sz="1700" dirty="0">
                <a:solidFill>
                  <a:schemeClr val="tx1"/>
                </a:solidFill>
              </a:rPr>
              <a:t>selle katastriüksuse katastritunnus, millel ehitis paikneb või millele kavandatakse ehitis ehitada;</a:t>
            </a:r>
          </a:p>
          <a:p>
            <a:pPr lvl="1">
              <a:spcBef>
                <a:spcPts val="0"/>
              </a:spcBef>
            </a:pPr>
            <a:r>
              <a:rPr lang="et-EE" sz="1700" dirty="0">
                <a:solidFill>
                  <a:schemeClr val="tx1"/>
                </a:solidFill>
              </a:rPr>
              <a:t>ehitise üldkulud;</a:t>
            </a:r>
          </a:p>
          <a:p>
            <a:pPr lvl="1">
              <a:spcBef>
                <a:spcPts val="0"/>
              </a:spcBef>
            </a:pPr>
            <a:r>
              <a:rPr lang="et-EE" sz="1700" dirty="0">
                <a:solidFill>
                  <a:schemeClr val="tx1"/>
                </a:solidFill>
              </a:rPr>
              <a:t>vastava kululiigi olemasolu korral ehitise ettevalmistuskulud, välisrajatiste kulud, aluse- ja vundamendikulud, kandetarindite kulud, fassaadielementide kulud, katusekulud, ruumitarindite kulud, pinnakatete kulud, sisustuse kulud, inventari kulud, seadmete kulud, tehnosüsteemide kulud, ehitusplatsi korralduskulud ja ehitusplatsi üldkulud.</a:t>
            </a:r>
          </a:p>
          <a:p>
            <a:pPr>
              <a:spcBef>
                <a:spcPts val="0"/>
              </a:spcBef>
            </a:pPr>
            <a:endParaRPr lang="et-EE" sz="1600" dirty="0">
              <a:solidFill>
                <a:schemeClr val="tx1"/>
              </a:solidFill>
            </a:endParaRPr>
          </a:p>
        </p:txBody>
      </p:sp>
    </p:spTree>
    <p:extLst>
      <p:ext uri="{BB962C8B-B14F-4D97-AF65-F5344CB8AC3E}">
        <p14:creationId xmlns:p14="http://schemas.microsoft.com/office/powerpoint/2010/main" xmlns="" val="12136258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a:solidFill>
                  <a:schemeClr val="tx1"/>
                </a:solidFill>
                <a:latin typeface="Roboto Condensed" panose="02000000000000000000" pitchFamily="2" charset="0"/>
                <a:ea typeface="Roboto Condensed" panose="02000000000000000000" pitchFamily="2" charset="0"/>
              </a:rPr>
              <a:t>Hinnapakkumused</a:t>
            </a:r>
            <a:endParaRPr lang="et-EE" sz="3600" dirty="0">
              <a:solidFill>
                <a:schemeClr val="tx1"/>
              </a:solidFill>
              <a:latin typeface="Roboto Condensed" panose="02000000000000000000" pitchFamily="2" charset="0"/>
              <a:ea typeface="Roboto Condensed" panose="02000000000000000000" pitchFamily="2" charset="0"/>
            </a:endParaRPr>
          </a:p>
        </p:txBody>
      </p:sp>
      <p:sp>
        <p:nvSpPr>
          <p:cNvPr id="3" name="Content Placeholder 2"/>
          <p:cNvSpPr>
            <a:spLocks noGrp="1"/>
          </p:cNvSpPr>
          <p:nvPr>
            <p:ph idx="1"/>
          </p:nvPr>
        </p:nvSpPr>
        <p:spPr/>
        <p:txBody>
          <a:bodyPr>
            <a:normAutofit/>
          </a:bodyPr>
          <a:lstStyle/>
          <a:p>
            <a:r>
              <a:rPr lang="et-EE" sz="2400" dirty="0" smtClean="0">
                <a:solidFill>
                  <a:schemeClr val="tx1"/>
                </a:solidFill>
              </a:rPr>
              <a:t>Hinnapakkumus peab sisaldama taotleja nime, välja arvatud juhul, kui hinnapakkumuseks on väljatrükk hinnapakkuja veebilehelt</a:t>
            </a:r>
          </a:p>
          <a:p>
            <a:r>
              <a:rPr lang="et-EE" sz="2400" dirty="0">
                <a:solidFill>
                  <a:schemeClr val="tx1"/>
                </a:solidFill>
              </a:rPr>
              <a:t>Kui  hinnapakkumuse tehniliste tingimuste loetelu on avaldatud riigihangete registris, võib </a:t>
            </a:r>
            <a:r>
              <a:rPr lang="et-EE" sz="2400" dirty="0" smtClean="0">
                <a:solidFill>
                  <a:schemeClr val="tx1"/>
                </a:solidFill>
              </a:rPr>
              <a:t>taotleja saada </a:t>
            </a:r>
            <a:r>
              <a:rPr lang="et-EE" sz="2400" dirty="0">
                <a:solidFill>
                  <a:schemeClr val="tx1"/>
                </a:solidFill>
              </a:rPr>
              <a:t>vähem kui kolm hinnapakkumust, kui tegevuse või investeeringuobjekti käibemaksuta maksumus on vahemikus 5000 – 10 000 eurot.</a:t>
            </a:r>
          </a:p>
          <a:p>
            <a:pPr lvl="1"/>
            <a:endParaRPr lang="et-EE" sz="2000" dirty="0">
              <a:solidFill>
                <a:schemeClr val="tx1"/>
              </a:solidFill>
            </a:endParaRPr>
          </a:p>
          <a:p>
            <a:r>
              <a:rPr lang="et-EE" sz="2400" u="sng" dirty="0" smtClean="0">
                <a:solidFill>
                  <a:schemeClr val="tx1"/>
                </a:solidFill>
              </a:rPr>
              <a:t>Kõik ühe hankija arved liidetakse kokku ja kui ületab 1000.-eurot, siis ei tohi olla seotud.</a:t>
            </a:r>
          </a:p>
          <a:p>
            <a:endParaRPr lang="et-EE" sz="2400" dirty="0">
              <a:solidFill>
                <a:schemeClr val="tx1"/>
              </a:solidFill>
            </a:endParaRPr>
          </a:p>
        </p:txBody>
      </p:sp>
    </p:spTree>
    <p:extLst>
      <p:ext uri="{BB962C8B-B14F-4D97-AF65-F5344CB8AC3E}">
        <p14:creationId xmlns:p14="http://schemas.microsoft.com/office/powerpoint/2010/main" xmlns="" val="7064777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Hinnapakkumused </a:t>
            </a:r>
            <a:r>
              <a:rPr lang="et-EE" sz="3600" b="1" baseline="30000" dirty="0">
                <a:solidFill>
                  <a:schemeClr val="tx1"/>
                </a:solidFill>
                <a:latin typeface="+mn-lt"/>
              </a:rPr>
              <a:t>4</a:t>
            </a:r>
            <a:r>
              <a:rPr lang="et-EE" sz="3600" b="1" dirty="0">
                <a:solidFill>
                  <a:schemeClr val="tx1"/>
                </a:solidFill>
                <a:latin typeface="+mn-lt"/>
              </a:rPr>
              <a:t> - RIIGIHANKED</a:t>
            </a:r>
            <a:endParaRPr lang="et-EE" sz="3600" dirty="0">
              <a:solidFill>
                <a:schemeClr val="tx1"/>
              </a:solidFill>
              <a:latin typeface="+mn-lt"/>
            </a:endParaRPr>
          </a:p>
        </p:txBody>
      </p:sp>
      <p:sp>
        <p:nvSpPr>
          <p:cNvPr id="3" name="Content Placeholder 2"/>
          <p:cNvSpPr>
            <a:spLocks noGrp="1"/>
          </p:cNvSpPr>
          <p:nvPr>
            <p:ph idx="1"/>
          </p:nvPr>
        </p:nvSpPr>
        <p:spPr>
          <a:xfrm>
            <a:off x="611560" y="1556792"/>
            <a:ext cx="8136904" cy="4967833"/>
          </a:xfrm>
        </p:spPr>
        <p:txBody>
          <a:bodyPr/>
          <a:lstStyle/>
          <a:p>
            <a:pPr marL="0" indent="0">
              <a:spcBef>
                <a:spcPts val="0"/>
              </a:spcBef>
              <a:buNone/>
            </a:pPr>
            <a:r>
              <a:rPr lang="et-EE" altLang="et-EE" sz="2400" dirty="0" smtClean="0">
                <a:solidFill>
                  <a:schemeClr val="tx1"/>
                </a:solidFill>
                <a:ea typeface="ＭＳ Ｐゴシック" pitchFamily="34" charset="-128"/>
              </a:rPr>
              <a:t>RHS sätestatud </a:t>
            </a:r>
            <a:r>
              <a:rPr lang="et-EE" altLang="et-EE" sz="2400" dirty="0">
                <a:solidFill>
                  <a:schemeClr val="tx1"/>
                </a:solidFill>
                <a:ea typeface="ＭＳ Ｐゴシック" pitchFamily="34" charset="-128"/>
              </a:rPr>
              <a:t>korda on kohustatud </a:t>
            </a:r>
            <a:r>
              <a:rPr lang="et-EE" altLang="et-EE" sz="2400" dirty="0" smtClean="0">
                <a:solidFill>
                  <a:schemeClr val="tx1"/>
                </a:solidFill>
                <a:ea typeface="ＭＳ Ｐゴシック" pitchFamily="34" charset="-128"/>
              </a:rPr>
              <a:t>järgima:</a:t>
            </a:r>
            <a:endParaRPr lang="et-EE" altLang="et-EE" sz="2400" dirty="0">
              <a:solidFill>
                <a:schemeClr val="tx1"/>
              </a:solidFill>
              <a:ea typeface="ＭＳ Ｐゴシック" pitchFamily="34" charset="-128"/>
            </a:endParaRPr>
          </a:p>
          <a:p>
            <a:pPr>
              <a:spcBef>
                <a:spcPts val="600"/>
              </a:spcBef>
              <a:spcAft>
                <a:spcPts val="600"/>
              </a:spcAft>
              <a:buFontTx/>
              <a:buNone/>
            </a:pPr>
            <a:r>
              <a:rPr lang="et-EE" altLang="et-EE" sz="2400" dirty="0">
                <a:solidFill>
                  <a:schemeClr val="tx1"/>
                </a:solidFill>
                <a:ea typeface="ＭＳ Ｐゴシック" pitchFamily="34" charset="-128"/>
              </a:rPr>
              <a:t> </a:t>
            </a:r>
            <a:r>
              <a:rPr lang="et-EE" altLang="et-EE" sz="2000" dirty="0">
                <a:solidFill>
                  <a:schemeClr val="tx1"/>
                </a:solidFill>
                <a:ea typeface="ＭＳ Ｐゴシック" pitchFamily="34" charset="-128"/>
              </a:rPr>
              <a:t>1) riik või riigiasutus</a:t>
            </a:r>
            <a:r>
              <a:rPr lang="et-EE" altLang="et-EE" sz="2000" dirty="0" smtClean="0">
                <a:solidFill>
                  <a:schemeClr val="tx1"/>
                </a:solidFill>
                <a:ea typeface="ＭＳ Ｐゴシック" pitchFamily="34" charset="-128"/>
              </a:rPr>
              <a:t>;</a:t>
            </a:r>
          </a:p>
          <a:p>
            <a:pPr>
              <a:spcBef>
                <a:spcPts val="600"/>
              </a:spcBef>
              <a:spcAft>
                <a:spcPts val="600"/>
              </a:spcAft>
              <a:buFontTx/>
              <a:buNone/>
            </a:pPr>
            <a:r>
              <a:rPr lang="et-EE" altLang="et-EE" sz="2000" dirty="0">
                <a:solidFill>
                  <a:schemeClr val="tx1"/>
                </a:solidFill>
                <a:ea typeface="ＭＳ Ｐゴシック" pitchFamily="34" charset="-128"/>
              </a:rPr>
              <a:t> 2) kohaliku omavalitsuse üksus, kohaliku omavalitsuse asutus või kohalike omavalitsuste ühendus</a:t>
            </a:r>
            <a:r>
              <a:rPr lang="et-EE" altLang="et-EE" sz="2000" dirty="0" smtClean="0">
                <a:solidFill>
                  <a:schemeClr val="tx1"/>
                </a:solidFill>
                <a:ea typeface="ＭＳ Ｐゴシック" pitchFamily="34" charset="-128"/>
              </a:rPr>
              <a:t>;</a:t>
            </a:r>
          </a:p>
          <a:p>
            <a:pPr>
              <a:spcBef>
                <a:spcPts val="600"/>
              </a:spcBef>
              <a:spcAft>
                <a:spcPts val="600"/>
              </a:spcAft>
              <a:buFontTx/>
              <a:buNone/>
            </a:pPr>
            <a:r>
              <a:rPr lang="et-EE" altLang="et-EE" sz="2000" dirty="0">
                <a:solidFill>
                  <a:schemeClr val="tx1"/>
                </a:solidFill>
                <a:ea typeface="ＭＳ Ｐゴシック" pitchFamily="34" charset="-128"/>
              </a:rPr>
              <a:t> 3) muu avalik-õiguslik juriidiline isik või avalik-õigusliku juriidilise isiku asutus</a:t>
            </a:r>
            <a:r>
              <a:rPr lang="et-EE" altLang="et-EE" sz="2000" dirty="0" smtClean="0">
                <a:solidFill>
                  <a:schemeClr val="tx1"/>
                </a:solidFill>
                <a:ea typeface="ＭＳ Ｐゴシック" pitchFamily="34" charset="-128"/>
              </a:rPr>
              <a:t>;</a:t>
            </a:r>
          </a:p>
          <a:p>
            <a:pPr>
              <a:spcBef>
                <a:spcPts val="600"/>
              </a:spcBef>
              <a:spcAft>
                <a:spcPts val="600"/>
              </a:spcAft>
              <a:buFontTx/>
              <a:buNone/>
            </a:pPr>
            <a:r>
              <a:rPr lang="et-EE" altLang="et-EE" sz="2000" dirty="0">
                <a:solidFill>
                  <a:schemeClr val="tx1"/>
                </a:solidFill>
                <a:ea typeface="ＭＳ Ｐゴシック" pitchFamily="34" charset="-128"/>
              </a:rPr>
              <a:t> 4) sihtasutus, mille üheks asutajaks on riik või mille asutajatest rohkem kui pool on käesoleva lõike punktis 2 või 3 nimetatud isikud või mille nõukogu liikmetest rohkem kui poole määravad punktides 1–3 nimetatud isikud</a:t>
            </a:r>
            <a:r>
              <a:rPr lang="et-EE" altLang="et-EE" sz="2000" dirty="0" smtClean="0">
                <a:solidFill>
                  <a:schemeClr val="tx1"/>
                </a:solidFill>
                <a:ea typeface="ＭＳ Ｐゴシック" pitchFamily="34" charset="-128"/>
              </a:rPr>
              <a:t>;</a:t>
            </a:r>
          </a:p>
          <a:p>
            <a:pPr>
              <a:spcBef>
                <a:spcPts val="600"/>
              </a:spcBef>
              <a:spcAft>
                <a:spcPts val="600"/>
              </a:spcAft>
              <a:buFontTx/>
              <a:buNone/>
            </a:pPr>
            <a:r>
              <a:rPr lang="et-EE" altLang="et-EE" sz="2000" dirty="0">
                <a:solidFill>
                  <a:schemeClr val="tx1"/>
                </a:solidFill>
                <a:ea typeface="ＭＳ Ｐゴシック" pitchFamily="34" charset="-128"/>
              </a:rPr>
              <a:t> 5) mittetulundusühing, mille liikmetest rohkem kui pool on käesoleva lõike punktides 1–3 nimetatud isikud</a:t>
            </a:r>
            <a:r>
              <a:rPr lang="et-EE" altLang="et-EE" sz="2000" dirty="0" smtClean="0">
                <a:solidFill>
                  <a:schemeClr val="tx1"/>
                </a:solidFill>
                <a:ea typeface="ＭＳ Ｐゴシック" pitchFamily="34" charset="-128"/>
              </a:rPr>
              <a:t>;</a:t>
            </a:r>
          </a:p>
          <a:p>
            <a:pPr>
              <a:spcBef>
                <a:spcPts val="600"/>
              </a:spcBef>
              <a:spcAft>
                <a:spcPts val="600"/>
              </a:spcAft>
              <a:buFontTx/>
              <a:buNone/>
            </a:pPr>
            <a:r>
              <a:rPr lang="et-EE" altLang="et-EE" sz="2000" dirty="0">
                <a:solidFill>
                  <a:schemeClr val="tx1"/>
                </a:solidFill>
                <a:ea typeface="ＭＳ Ｐゴシック" pitchFamily="34" charset="-128"/>
              </a:rPr>
              <a:t> 6) muu eraõiguslik juriidiline isik, mis vastab käesoleva paragrahvi lõikes 2 sätestatud tunnustele.</a:t>
            </a:r>
          </a:p>
          <a:p>
            <a:pPr>
              <a:spcBef>
                <a:spcPts val="600"/>
              </a:spcBef>
              <a:spcAft>
                <a:spcPts val="600"/>
              </a:spcAft>
            </a:pPr>
            <a:endParaRPr lang="et-EE" sz="2400" dirty="0">
              <a:solidFill>
                <a:schemeClr val="tx1"/>
              </a:solidFill>
            </a:endParaRPr>
          </a:p>
        </p:txBody>
      </p:sp>
    </p:spTree>
    <p:extLst>
      <p:ext uri="{BB962C8B-B14F-4D97-AF65-F5344CB8AC3E}">
        <p14:creationId xmlns:p14="http://schemas.microsoft.com/office/powerpoint/2010/main" xmlns="" val="42613154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Hinnapakkumused </a:t>
            </a:r>
            <a:r>
              <a:rPr lang="et-EE" sz="3600" b="1" baseline="30000" dirty="0">
                <a:solidFill>
                  <a:schemeClr val="tx1"/>
                </a:solidFill>
                <a:latin typeface="+mn-lt"/>
              </a:rPr>
              <a:t>4</a:t>
            </a:r>
            <a:r>
              <a:rPr lang="et-EE" sz="3600" b="1" dirty="0">
                <a:solidFill>
                  <a:schemeClr val="tx1"/>
                </a:solidFill>
                <a:latin typeface="+mn-lt"/>
              </a:rPr>
              <a:t> - RIIGIHANKED</a:t>
            </a:r>
            <a:endParaRPr lang="et-EE" sz="3600" dirty="0">
              <a:solidFill>
                <a:schemeClr val="tx1"/>
              </a:solidFill>
              <a:latin typeface="+mn-lt"/>
            </a:endParaRPr>
          </a:p>
        </p:txBody>
      </p:sp>
      <p:sp>
        <p:nvSpPr>
          <p:cNvPr id="3" name="Content Placeholder 2"/>
          <p:cNvSpPr>
            <a:spLocks noGrp="1"/>
          </p:cNvSpPr>
          <p:nvPr>
            <p:ph idx="1"/>
          </p:nvPr>
        </p:nvSpPr>
        <p:spPr>
          <a:xfrm>
            <a:off x="457200" y="1916832"/>
            <a:ext cx="8229600" cy="4607793"/>
          </a:xfrm>
        </p:spPr>
        <p:txBody>
          <a:bodyPr/>
          <a:lstStyle/>
          <a:p>
            <a:pPr marL="0" indent="0">
              <a:spcBef>
                <a:spcPts val="600"/>
              </a:spcBef>
              <a:spcAft>
                <a:spcPts val="600"/>
              </a:spcAft>
              <a:buFontTx/>
              <a:buNone/>
            </a:pPr>
            <a:r>
              <a:rPr lang="et-EE" altLang="et-EE" sz="2400" dirty="0">
                <a:solidFill>
                  <a:schemeClr val="tx1"/>
                </a:solidFill>
                <a:ea typeface="ＭＳ Ｐゴシック" pitchFamily="34" charset="-128"/>
              </a:rPr>
              <a:t>Hankija </a:t>
            </a:r>
            <a:r>
              <a:rPr lang="et-EE" altLang="et-EE" sz="2400" dirty="0" smtClean="0">
                <a:solidFill>
                  <a:schemeClr val="tx1"/>
                </a:solidFill>
                <a:ea typeface="ＭＳ Ｐゴシック" pitchFamily="34" charset="-128"/>
              </a:rPr>
              <a:t>RHS i§10 </a:t>
            </a:r>
            <a:r>
              <a:rPr lang="et-EE" altLang="et-EE" sz="2400" dirty="0">
                <a:solidFill>
                  <a:schemeClr val="tx1"/>
                </a:solidFill>
                <a:ea typeface="ＭＳ Ｐゴシック" pitchFamily="34" charset="-128"/>
              </a:rPr>
              <a:t>lõike 1 punkti 6 tähenduses on eraõiguslik juriidiline isik:</a:t>
            </a:r>
          </a:p>
          <a:p>
            <a:pPr>
              <a:spcBef>
                <a:spcPts val="600"/>
              </a:spcBef>
              <a:spcAft>
                <a:spcPts val="600"/>
              </a:spcAft>
            </a:pPr>
            <a:r>
              <a:rPr lang="et-EE" altLang="et-EE" sz="2400" dirty="0" smtClean="0">
                <a:solidFill>
                  <a:schemeClr val="tx1"/>
                </a:solidFill>
                <a:ea typeface="ＭＳ Ｐゴシック" pitchFamily="34" charset="-128"/>
              </a:rPr>
              <a:t>mis </a:t>
            </a:r>
            <a:r>
              <a:rPr lang="et-EE" altLang="et-EE" sz="2400" dirty="0">
                <a:solidFill>
                  <a:schemeClr val="tx1"/>
                </a:solidFill>
                <a:ea typeface="ＭＳ Ｐゴシック" pitchFamily="34" charset="-128"/>
              </a:rPr>
              <a:t>on asutatud eesmärgiga täita või mis täidab põhi- või kõrvaltegevusena </a:t>
            </a:r>
            <a:r>
              <a:rPr lang="et-EE" altLang="et-EE" sz="2400" b="1" u="sng" dirty="0">
                <a:solidFill>
                  <a:schemeClr val="tx1"/>
                </a:solidFill>
                <a:ea typeface="ＭＳ Ｐゴシック" pitchFamily="34" charset="-128"/>
              </a:rPr>
              <a:t>ülesannet avalikes huvides</a:t>
            </a:r>
            <a:r>
              <a:rPr lang="et-EE" altLang="et-EE" sz="2400" dirty="0">
                <a:solidFill>
                  <a:schemeClr val="tx1"/>
                </a:solidFill>
                <a:ea typeface="ＭＳ Ｐゴシック" pitchFamily="34" charset="-128"/>
              </a:rPr>
              <a:t>, millel </a:t>
            </a:r>
            <a:r>
              <a:rPr lang="et-EE" altLang="et-EE" sz="2400" b="1" u="sng" dirty="0">
                <a:solidFill>
                  <a:schemeClr val="tx1"/>
                </a:solidFill>
                <a:ea typeface="ＭＳ Ｐゴシック" pitchFamily="34" charset="-128"/>
              </a:rPr>
              <a:t>ei ole tööstuslikku ega ärilist iseloomu</a:t>
            </a:r>
            <a:r>
              <a:rPr lang="et-EE" altLang="et-EE" sz="2400" dirty="0">
                <a:solidFill>
                  <a:schemeClr val="tx1"/>
                </a:solidFill>
                <a:ea typeface="ＭＳ Ｐゴシック" pitchFamily="34" charset="-128"/>
              </a:rPr>
              <a:t>, </a:t>
            </a:r>
            <a:r>
              <a:rPr lang="et-EE" altLang="et-EE" sz="2400" dirty="0" smtClean="0">
                <a:solidFill>
                  <a:schemeClr val="tx1"/>
                </a:solidFill>
                <a:ea typeface="ＭＳ Ｐゴシック" pitchFamily="34" charset="-128"/>
              </a:rPr>
              <a:t>ja</a:t>
            </a:r>
          </a:p>
          <a:p>
            <a:pPr>
              <a:spcBef>
                <a:spcPts val="600"/>
              </a:spcBef>
              <a:spcAft>
                <a:spcPts val="600"/>
              </a:spcAft>
            </a:pPr>
            <a:r>
              <a:rPr lang="et-EE" altLang="et-EE" sz="2400" dirty="0" smtClean="0">
                <a:solidFill>
                  <a:schemeClr val="tx1"/>
                </a:solidFill>
                <a:ea typeface="ＭＳ Ｐゴシック" pitchFamily="34" charset="-128"/>
              </a:rPr>
              <a:t>mida </a:t>
            </a:r>
            <a:r>
              <a:rPr lang="et-EE" altLang="et-EE" sz="2400" dirty="0">
                <a:solidFill>
                  <a:schemeClr val="tx1"/>
                </a:solidFill>
                <a:ea typeface="ＭＳ Ｐゴシック" pitchFamily="34" charset="-128"/>
              </a:rPr>
              <a:t>põhiliselt </a:t>
            </a:r>
            <a:r>
              <a:rPr lang="et-EE" altLang="et-EE" sz="2400" b="1" u="sng" dirty="0">
                <a:solidFill>
                  <a:schemeClr val="tx1"/>
                </a:solidFill>
                <a:ea typeface="ＭＳ Ｐゴシック" pitchFamily="34" charset="-128"/>
              </a:rPr>
              <a:t>rahastavad</a:t>
            </a:r>
            <a:r>
              <a:rPr lang="et-EE" altLang="et-EE" sz="2400" dirty="0">
                <a:solidFill>
                  <a:schemeClr val="tx1"/>
                </a:solidFill>
                <a:ea typeface="ＭＳ Ｐゴシック" pitchFamily="34" charset="-128"/>
              </a:rPr>
              <a:t> või </a:t>
            </a:r>
            <a:endParaRPr lang="et-EE" altLang="et-EE" sz="2400" dirty="0" smtClean="0">
              <a:solidFill>
                <a:schemeClr val="tx1"/>
              </a:solidFill>
              <a:ea typeface="ＭＳ Ｐゴシック" pitchFamily="34" charset="-128"/>
            </a:endParaRPr>
          </a:p>
          <a:p>
            <a:pPr>
              <a:spcBef>
                <a:spcPts val="600"/>
              </a:spcBef>
              <a:spcAft>
                <a:spcPts val="600"/>
              </a:spcAft>
            </a:pPr>
            <a:r>
              <a:rPr lang="et-EE" altLang="et-EE" sz="2400" dirty="0" smtClean="0">
                <a:solidFill>
                  <a:schemeClr val="tx1"/>
                </a:solidFill>
                <a:ea typeface="ＭＳ Ｐゴシック" pitchFamily="34" charset="-128"/>
              </a:rPr>
              <a:t>mille </a:t>
            </a:r>
            <a:r>
              <a:rPr lang="et-EE" altLang="et-EE" sz="2400" dirty="0">
                <a:solidFill>
                  <a:schemeClr val="tx1"/>
                </a:solidFill>
                <a:ea typeface="ＭＳ Ｐゴシック" pitchFamily="34" charset="-128"/>
              </a:rPr>
              <a:t>juhtimis-, haldus- või järelevalveorgani liikmetest </a:t>
            </a:r>
            <a:r>
              <a:rPr lang="et-EE" altLang="et-EE" sz="2400" b="1" u="sng" dirty="0">
                <a:solidFill>
                  <a:schemeClr val="tx1"/>
                </a:solidFill>
                <a:ea typeface="ＭＳ Ｐゴシック" pitchFamily="34" charset="-128"/>
              </a:rPr>
              <a:t>rohkem kui poole</a:t>
            </a:r>
            <a:r>
              <a:rPr lang="et-EE" altLang="et-EE" sz="2400" dirty="0">
                <a:solidFill>
                  <a:schemeClr val="tx1"/>
                </a:solidFill>
                <a:ea typeface="ＭＳ Ｐゴシック" pitchFamily="34" charset="-128"/>
              </a:rPr>
              <a:t> </a:t>
            </a:r>
            <a:r>
              <a:rPr lang="et-EE" altLang="et-EE" sz="2400" dirty="0" smtClean="0">
                <a:solidFill>
                  <a:schemeClr val="tx1"/>
                </a:solidFill>
                <a:ea typeface="ＭＳ Ｐゴシック" pitchFamily="34" charset="-128"/>
              </a:rPr>
              <a:t>määravad või mille juhtimist muul viisil kontrollivad koos või eraldi lõike 1 punktides 1–5 või teised punktis 6 nimetatud isikud või mõne muu Euroopa Majanduspiirkonna lepinguriigi vastavad isikud.</a:t>
            </a:r>
            <a:endParaRPr lang="et-EE" altLang="et-EE" sz="2400" dirty="0">
              <a:solidFill>
                <a:schemeClr val="tx1"/>
              </a:solidFill>
              <a:ea typeface="ＭＳ Ｐゴシック" pitchFamily="34" charset="-128"/>
            </a:endParaRPr>
          </a:p>
          <a:p>
            <a:pPr>
              <a:spcBef>
                <a:spcPts val="600"/>
              </a:spcBef>
              <a:spcAft>
                <a:spcPts val="600"/>
              </a:spcAft>
            </a:pPr>
            <a:endParaRPr lang="et-EE" sz="2400" dirty="0">
              <a:solidFill>
                <a:schemeClr val="tx1"/>
              </a:solidFill>
            </a:endParaRPr>
          </a:p>
        </p:txBody>
      </p:sp>
    </p:spTree>
    <p:extLst>
      <p:ext uri="{BB962C8B-B14F-4D97-AF65-F5344CB8AC3E}">
        <p14:creationId xmlns:p14="http://schemas.microsoft.com/office/powerpoint/2010/main" xmlns="" val="28124053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Hinnapakkumused</a:t>
            </a:r>
            <a:r>
              <a:rPr lang="et-EE" sz="3600" b="1" baseline="30000" dirty="0">
                <a:solidFill>
                  <a:schemeClr val="tx1"/>
                </a:solidFill>
                <a:latin typeface="+mn-lt"/>
              </a:rPr>
              <a:t>4 </a:t>
            </a:r>
            <a:r>
              <a:rPr lang="et-EE" sz="3600" b="1" dirty="0">
                <a:solidFill>
                  <a:schemeClr val="tx1"/>
                </a:solidFill>
                <a:latin typeface="+mn-lt"/>
              </a:rPr>
              <a:t>– </a:t>
            </a:r>
            <a:r>
              <a:rPr lang="et-EE" sz="3600" b="1" dirty="0" smtClean="0">
                <a:solidFill>
                  <a:schemeClr val="tx1"/>
                </a:solidFill>
                <a:latin typeface="+mn-lt"/>
              </a:rPr>
              <a:t/>
            </a:r>
            <a:br>
              <a:rPr lang="et-EE" sz="3600" b="1" dirty="0" smtClean="0">
                <a:solidFill>
                  <a:schemeClr val="tx1"/>
                </a:solidFill>
                <a:latin typeface="+mn-lt"/>
              </a:rPr>
            </a:br>
            <a:r>
              <a:rPr lang="et-EE" sz="3600" b="1" dirty="0" smtClean="0">
                <a:solidFill>
                  <a:schemeClr val="tx1"/>
                </a:solidFill>
                <a:latin typeface="+mn-lt"/>
              </a:rPr>
              <a:t>kasutatud </a:t>
            </a:r>
            <a:r>
              <a:rPr lang="et-EE" sz="3600" b="1" dirty="0">
                <a:solidFill>
                  <a:schemeClr val="tx1"/>
                </a:solidFill>
                <a:latin typeface="+mn-lt"/>
              </a:rPr>
              <a:t>masin/seade</a:t>
            </a:r>
            <a:endParaRPr lang="et-EE" sz="3600" dirty="0">
              <a:solidFill>
                <a:schemeClr val="tx1"/>
              </a:solidFill>
              <a:latin typeface="+mn-lt"/>
            </a:endParaRPr>
          </a:p>
        </p:txBody>
      </p:sp>
      <p:sp>
        <p:nvSpPr>
          <p:cNvPr id="3" name="Content Placeholder 2"/>
          <p:cNvSpPr>
            <a:spLocks noGrp="1"/>
          </p:cNvSpPr>
          <p:nvPr>
            <p:ph idx="1"/>
          </p:nvPr>
        </p:nvSpPr>
        <p:spPr/>
        <p:txBody>
          <a:bodyPr/>
          <a:lstStyle/>
          <a:p>
            <a:pPr>
              <a:spcBef>
                <a:spcPts val="600"/>
              </a:spcBef>
              <a:spcAft>
                <a:spcPts val="600"/>
              </a:spcAft>
            </a:pPr>
            <a:r>
              <a:rPr lang="et-EE" sz="2400" b="1" dirty="0">
                <a:solidFill>
                  <a:schemeClr val="tx1"/>
                </a:solidFill>
              </a:rPr>
              <a:t>Kasutatud</a:t>
            </a:r>
            <a:r>
              <a:rPr lang="et-EE" sz="2400" dirty="0">
                <a:solidFill>
                  <a:schemeClr val="tx1"/>
                </a:solidFill>
              </a:rPr>
              <a:t> masina/seadme kohta peab taotleja olema saanud vähemalt </a:t>
            </a:r>
            <a:r>
              <a:rPr lang="et-EE" sz="2400" b="1" dirty="0">
                <a:solidFill>
                  <a:schemeClr val="tx1"/>
                </a:solidFill>
              </a:rPr>
              <a:t>ühe hinnapakkumuse, ja</a:t>
            </a:r>
            <a:endParaRPr lang="et-EE" sz="2400" dirty="0">
              <a:solidFill>
                <a:schemeClr val="tx1"/>
              </a:solidFill>
            </a:endParaRPr>
          </a:p>
          <a:p>
            <a:pPr lvl="1">
              <a:spcBef>
                <a:spcPts val="600"/>
              </a:spcBef>
              <a:spcAft>
                <a:spcPts val="600"/>
              </a:spcAft>
            </a:pPr>
            <a:r>
              <a:rPr lang="et-EE" sz="2400" b="1" dirty="0">
                <a:solidFill>
                  <a:schemeClr val="tx1"/>
                </a:solidFill>
              </a:rPr>
              <a:t>LISAKS veel ühe hinnapakkumuse uue samaväärse seadme/masina kohta</a:t>
            </a:r>
          </a:p>
          <a:p>
            <a:pPr lvl="1">
              <a:spcBef>
                <a:spcPts val="600"/>
              </a:spcBef>
              <a:spcAft>
                <a:spcPts val="600"/>
              </a:spcAft>
              <a:buNone/>
            </a:pPr>
            <a:endParaRPr lang="et-EE" sz="2400" b="1" dirty="0">
              <a:solidFill>
                <a:schemeClr val="tx1"/>
              </a:solidFill>
            </a:endParaRPr>
          </a:p>
          <a:p>
            <a:pPr>
              <a:spcBef>
                <a:spcPts val="600"/>
              </a:spcBef>
              <a:spcAft>
                <a:spcPts val="600"/>
              </a:spcAft>
            </a:pPr>
            <a:r>
              <a:rPr lang="et-EE" sz="2400" dirty="0">
                <a:solidFill>
                  <a:schemeClr val="tx1"/>
                </a:solidFill>
              </a:rPr>
              <a:t>Võrdlushindade kataloogi kantud masina/seadme kohta ei pea olema hinnapakkumust</a:t>
            </a:r>
          </a:p>
          <a:p>
            <a:endParaRPr lang="et-EE" sz="2400" dirty="0">
              <a:solidFill>
                <a:schemeClr val="tx1"/>
              </a:solidFill>
            </a:endParaRPr>
          </a:p>
        </p:txBody>
      </p:sp>
    </p:spTree>
    <p:extLst>
      <p:ext uri="{BB962C8B-B14F-4D97-AF65-F5344CB8AC3E}">
        <p14:creationId xmlns:p14="http://schemas.microsoft.com/office/powerpoint/2010/main" xmlns="" val="36049495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Toetatava tegevuse algusaeg</a:t>
            </a:r>
            <a:endParaRPr lang="et-EE" sz="3600" dirty="0">
              <a:solidFill>
                <a:schemeClr val="tx1"/>
              </a:solidFill>
              <a:latin typeface="+mn-lt"/>
            </a:endParaRPr>
          </a:p>
        </p:txBody>
      </p:sp>
      <p:sp>
        <p:nvSpPr>
          <p:cNvPr id="3" name="Content Placeholder 2"/>
          <p:cNvSpPr>
            <a:spLocks noGrp="1"/>
          </p:cNvSpPr>
          <p:nvPr>
            <p:ph idx="1"/>
          </p:nvPr>
        </p:nvSpPr>
        <p:spPr/>
        <p:txBody>
          <a:bodyPr/>
          <a:lstStyle/>
          <a:p>
            <a:pPr>
              <a:spcAft>
                <a:spcPts val="600"/>
              </a:spcAft>
            </a:pPr>
            <a:r>
              <a:rPr lang="et-EE" sz="2400" dirty="0">
                <a:solidFill>
                  <a:schemeClr val="tx1"/>
                </a:solidFill>
              </a:rPr>
              <a:t>Taotleja ei või toetatava tegevuse / investeeringu tegemist alustada varem, ega dokumendid selle kohta </a:t>
            </a:r>
            <a:r>
              <a:rPr lang="et-EE" sz="2400" b="1" dirty="0">
                <a:solidFill>
                  <a:schemeClr val="tx1"/>
                </a:solidFill>
              </a:rPr>
              <a:t>ei või olla varasemad kui KTG poolt projektitaotluse PRIA-le esitamise päevale järgneval </a:t>
            </a:r>
            <a:r>
              <a:rPr lang="et-EE" sz="2400" b="1" dirty="0" smtClean="0">
                <a:solidFill>
                  <a:schemeClr val="tx1"/>
                </a:solidFill>
              </a:rPr>
              <a:t>päeval </a:t>
            </a:r>
            <a:r>
              <a:rPr lang="et-EE" sz="2400" dirty="0" smtClean="0">
                <a:solidFill>
                  <a:schemeClr val="tx1"/>
                </a:solidFill>
              </a:rPr>
              <a:t>§27 lg4</a:t>
            </a:r>
            <a:endParaRPr lang="et-EE" sz="2400" b="1" dirty="0">
              <a:solidFill>
                <a:schemeClr val="tx1"/>
              </a:solidFill>
            </a:endParaRPr>
          </a:p>
          <a:p>
            <a:pPr lvl="1">
              <a:spcAft>
                <a:spcPts val="600"/>
              </a:spcAft>
            </a:pPr>
            <a:r>
              <a:rPr lang="et-EE" sz="2400" dirty="0">
                <a:solidFill>
                  <a:schemeClr val="tx1"/>
                </a:solidFill>
              </a:rPr>
              <a:t>taotleja saab KTG veebilt teada, millal on kavandatud projektitoetuse taotluste hindamine</a:t>
            </a:r>
          </a:p>
          <a:p>
            <a:pPr lvl="1">
              <a:spcAft>
                <a:spcPts val="600"/>
              </a:spcAft>
            </a:pPr>
            <a:r>
              <a:rPr lang="et-EE" sz="2400" dirty="0">
                <a:solidFill>
                  <a:schemeClr val="tx1"/>
                </a:solidFill>
              </a:rPr>
              <a:t>taotleja saab e-PRIA kaudu teate, et tema taotlus edastatud PRIA-le</a:t>
            </a:r>
          </a:p>
          <a:p>
            <a:pPr>
              <a:spcAft>
                <a:spcPts val="600"/>
              </a:spcAft>
            </a:pPr>
            <a:endParaRPr lang="et-EE" sz="2400" dirty="0">
              <a:solidFill>
                <a:schemeClr val="tx1"/>
              </a:solidFill>
            </a:endParaRPr>
          </a:p>
        </p:txBody>
      </p:sp>
    </p:spTree>
    <p:extLst>
      <p:ext uri="{BB962C8B-B14F-4D97-AF65-F5344CB8AC3E}">
        <p14:creationId xmlns:p14="http://schemas.microsoft.com/office/powerpoint/2010/main" xmlns="" val="42813574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i-FI" sz="2400" dirty="0">
                <a:solidFill>
                  <a:schemeClr val="tx1"/>
                </a:solidFill>
              </a:rPr>
              <a:t>Projektitoetuse maksimaalne suurus ühe taotluse kohta on </a:t>
            </a:r>
            <a:r>
              <a:rPr lang="et-EE" sz="2400" dirty="0" smtClean="0">
                <a:solidFill>
                  <a:schemeClr val="tx1"/>
                </a:solidFill>
              </a:rPr>
              <a:t>    </a:t>
            </a:r>
            <a:r>
              <a:rPr lang="fi-FI" sz="2400" dirty="0" smtClean="0">
                <a:solidFill>
                  <a:schemeClr val="tx1"/>
                </a:solidFill>
              </a:rPr>
              <a:t>200 </a:t>
            </a:r>
            <a:r>
              <a:rPr lang="fi-FI" sz="2400" dirty="0">
                <a:solidFill>
                  <a:schemeClr val="tx1"/>
                </a:solidFill>
              </a:rPr>
              <a:t>000 eurot</a:t>
            </a:r>
            <a:r>
              <a:rPr lang="fi-FI" sz="2400" dirty="0" smtClean="0">
                <a:solidFill>
                  <a:schemeClr val="tx1"/>
                </a:solidFill>
              </a:rPr>
              <a:t>.</a:t>
            </a:r>
            <a:endParaRPr lang="et-EE" sz="2400" dirty="0" smtClean="0">
              <a:solidFill>
                <a:schemeClr val="tx1"/>
              </a:solidFill>
            </a:endParaRPr>
          </a:p>
          <a:p>
            <a:r>
              <a:rPr lang="et-EE" sz="2400" dirty="0" smtClean="0">
                <a:solidFill>
                  <a:schemeClr val="tx1"/>
                </a:solidFill>
              </a:rPr>
              <a:t>Väljamakstava projektitoetuse </a:t>
            </a:r>
            <a:r>
              <a:rPr lang="et-EE" sz="2400" dirty="0">
                <a:solidFill>
                  <a:schemeClr val="tx1"/>
                </a:solidFill>
              </a:rPr>
              <a:t>summast arvestatakse maha </a:t>
            </a:r>
            <a:r>
              <a:rPr lang="et-EE" sz="2400" dirty="0" smtClean="0">
                <a:solidFill>
                  <a:schemeClr val="tx1"/>
                </a:solidFill>
              </a:rPr>
              <a:t>tegevusega seotud  </a:t>
            </a:r>
            <a:r>
              <a:rPr lang="et-EE" sz="2400" dirty="0">
                <a:solidFill>
                  <a:schemeClr val="tx1"/>
                </a:solidFill>
              </a:rPr>
              <a:t>tuludest laekunud summa, mis </a:t>
            </a:r>
            <a:r>
              <a:rPr lang="et-EE" sz="2400" dirty="0" smtClean="0">
                <a:solidFill>
                  <a:schemeClr val="tx1"/>
                </a:solidFill>
              </a:rPr>
              <a:t>ületab omafinantseeringu</a:t>
            </a:r>
            <a:r>
              <a:rPr lang="et-EE" sz="2400" dirty="0">
                <a:solidFill>
                  <a:schemeClr val="tx1"/>
                </a:solidFill>
              </a:rPr>
              <a:t>.</a:t>
            </a:r>
          </a:p>
        </p:txBody>
      </p:sp>
    </p:spTree>
    <p:extLst>
      <p:ext uri="{BB962C8B-B14F-4D97-AF65-F5344CB8AC3E}">
        <p14:creationId xmlns:p14="http://schemas.microsoft.com/office/powerpoint/2010/main" xmlns="" val="22668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Strateegia meetme nõuded taotlejale</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600" dirty="0">
                <a:solidFill>
                  <a:schemeClr val="tx1"/>
                </a:solidFill>
              </a:rPr>
              <a:t>Projektitoetuse taotleja peab järgima KTG strateegia meetmes taotlejale kehtestatud nõudeid</a:t>
            </a:r>
          </a:p>
          <a:p>
            <a:pPr lvl="1"/>
            <a:r>
              <a:rPr lang="et-EE" sz="2200" dirty="0">
                <a:solidFill>
                  <a:schemeClr val="tx1"/>
                </a:solidFill>
              </a:rPr>
              <a:t>KTG-l on õigus kitsendada LEADER-määruse nõudeid vastavalt strateegia eesmärkidele</a:t>
            </a:r>
          </a:p>
          <a:p>
            <a:pPr lvl="1"/>
            <a:endParaRPr lang="et-EE" sz="2400" dirty="0">
              <a:solidFill>
                <a:schemeClr val="tx1"/>
              </a:solidFill>
            </a:endParaRPr>
          </a:p>
          <a:p>
            <a:r>
              <a:rPr lang="et-EE" sz="2600" dirty="0">
                <a:solidFill>
                  <a:schemeClr val="tx1"/>
                </a:solidFill>
              </a:rPr>
              <a:t>KTG teatab taotluste vastuvõtu tähtaja kohalikus lehes ja oma veebilehel vähemalt 4 nädalat  enne taotlusvooru </a:t>
            </a:r>
            <a:r>
              <a:rPr lang="et-EE" sz="2600" dirty="0" smtClean="0">
                <a:solidFill>
                  <a:schemeClr val="tx1"/>
                </a:solidFill>
              </a:rPr>
              <a:t>algust §21 lg4</a:t>
            </a:r>
          </a:p>
          <a:p>
            <a:endParaRPr lang="et-EE" dirty="0">
              <a:solidFill>
                <a:schemeClr val="tx1"/>
              </a:solidFill>
            </a:endParaRPr>
          </a:p>
        </p:txBody>
      </p:sp>
    </p:spTree>
    <p:extLst>
      <p:ext uri="{BB962C8B-B14F-4D97-AF65-F5344CB8AC3E}">
        <p14:creationId xmlns:p14="http://schemas.microsoft.com/office/powerpoint/2010/main" xmlns="" val="21273591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0238"/>
            <a:ext cx="9036496" cy="1143000"/>
          </a:xfrm>
        </p:spPr>
        <p:txBody>
          <a:bodyPr/>
          <a:lstStyle/>
          <a:p>
            <a:r>
              <a:rPr lang="et-EE" sz="3600" b="1" dirty="0">
                <a:solidFill>
                  <a:schemeClr val="tx1"/>
                </a:solidFill>
                <a:latin typeface="+mn-lt"/>
              </a:rPr>
              <a:t>Toetustaotlusega </a:t>
            </a:r>
            <a:r>
              <a:rPr lang="et-EE" sz="3600" b="1" dirty="0" smtClean="0">
                <a:solidFill>
                  <a:schemeClr val="tx1"/>
                </a:solidFill>
                <a:latin typeface="+mn-lt"/>
              </a:rPr>
              <a:t>esitatavad dokumendid</a:t>
            </a:r>
            <a:endParaRPr lang="et-EE" sz="3600" dirty="0">
              <a:solidFill>
                <a:schemeClr val="tx1"/>
              </a:solidFill>
              <a:latin typeface="+mn-lt"/>
            </a:endParaRPr>
          </a:p>
        </p:txBody>
      </p:sp>
      <p:sp>
        <p:nvSpPr>
          <p:cNvPr id="3" name="Content Placeholder 2"/>
          <p:cNvSpPr>
            <a:spLocks noGrp="1"/>
          </p:cNvSpPr>
          <p:nvPr>
            <p:ph idx="1"/>
          </p:nvPr>
        </p:nvSpPr>
        <p:spPr>
          <a:xfrm>
            <a:off x="457200" y="1700808"/>
            <a:ext cx="8435280" cy="4823817"/>
          </a:xfrm>
        </p:spPr>
        <p:txBody>
          <a:bodyPr/>
          <a:lstStyle/>
          <a:p>
            <a:pPr marL="0" indent="0">
              <a:buNone/>
            </a:pPr>
            <a:r>
              <a:rPr lang="et-EE" sz="2000" dirty="0">
                <a:solidFill>
                  <a:schemeClr val="tx1"/>
                </a:solidFill>
              </a:rPr>
              <a:t>Lisaks avaldusele, mis täidetakse </a:t>
            </a:r>
            <a:r>
              <a:rPr lang="et-EE" sz="2000" dirty="0" err="1">
                <a:solidFill>
                  <a:schemeClr val="tx1"/>
                </a:solidFill>
              </a:rPr>
              <a:t>e-prias</a:t>
            </a:r>
            <a:r>
              <a:rPr lang="et-EE" sz="2000" dirty="0">
                <a:solidFill>
                  <a:schemeClr val="tx1"/>
                </a:solidFill>
              </a:rPr>
              <a:t>:</a:t>
            </a:r>
            <a:endParaRPr lang="et-EE" sz="1700" dirty="0">
              <a:solidFill>
                <a:schemeClr val="tx1"/>
              </a:solidFill>
            </a:endParaRPr>
          </a:p>
          <a:p>
            <a:pPr>
              <a:spcAft>
                <a:spcPts val="200"/>
              </a:spcAft>
            </a:pPr>
            <a:r>
              <a:rPr lang="et-EE" sz="1700" dirty="0">
                <a:solidFill>
                  <a:schemeClr val="tx1"/>
                </a:solidFill>
              </a:rPr>
              <a:t>toetatava tegevuse ja kavandatava investeeringu eeldatava maksumuse arvestus kululiikide kaupa, v.a. ühisprojekti korral</a:t>
            </a:r>
          </a:p>
          <a:p>
            <a:pPr>
              <a:spcAft>
                <a:spcPts val="200"/>
              </a:spcAft>
            </a:pPr>
            <a:r>
              <a:rPr lang="et-EE" sz="1700" dirty="0">
                <a:solidFill>
                  <a:srgbClr val="FF0000"/>
                </a:solidFill>
              </a:rPr>
              <a:t>UUS! </a:t>
            </a:r>
            <a:r>
              <a:rPr lang="et-EE" sz="1700" dirty="0">
                <a:solidFill>
                  <a:schemeClr val="tx1"/>
                </a:solidFill>
              </a:rPr>
              <a:t>ehitise puhul kavandatava ehitise maksumuse eelarve vastavalt § 19 lõike 9 nõuetele Microsoft Exceli tarkvaraga töödeldavas vormingus</a:t>
            </a:r>
          </a:p>
          <a:p>
            <a:pPr>
              <a:spcAft>
                <a:spcPts val="200"/>
              </a:spcAft>
            </a:pPr>
            <a:r>
              <a:rPr lang="et-EE" sz="1700" dirty="0">
                <a:solidFill>
                  <a:schemeClr val="tx1"/>
                </a:solidFill>
              </a:rPr>
              <a:t>äriühingu puhul taotluse esitamise aastale vahetult eelnenud majandusaasta kinnitatud majandusaasta aruande või kontserni puhul taotluse esitamise aastale vahetult eelnenud majandusaasta kinnitatud majandusaasta konsolideeritud aruande ärakiri, kui nimetatud aruanded ei ole kättesaadavad äriregistrist </a:t>
            </a:r>
          </a:p>
          <a:p>
            <a:pPr>
              <a:spcAft>
                <a:spcPts val="200"/>
              </a:spcAft>
            </a:pPr>
            <a:r>
              <a:rPr lang="et-EE" sz="1700" dirty="0">
                <a:solidFill>
                  <a:schemeClr val="tx1"/>
                </a:solidFill>
              </a:rPr>
              <a:t>seltsingu puhul seltsingulepingu ärakiri ja seltsinglaste nimekiri </a:t>
            </a:r>
          </a:p>
          <a:p>
            <a:pPr>
              <a:spcAft>
                <a:spcPts val="200"/>
              </a:spcAft>
            </a:pPr>
            <a:r>
              <a:rPr lang="et-EE" sz="1700" dirty="0">
                <a:solidFill>
                  <a:srgbClr val="FF0000"/>
                </a:solidFill>
              </a:rPr>
              <a:t>UUS! </a:t>
            </a:r>
            <a:r>
              <a:rPr lang="et-EE" sz="1700" dirty="0">
                <a:solidFill>
                  <a:schemeClr val="tx1"/>
                </a:solidFill>
              </a:rPr>
              <a:t>tegevuskava, kui tegemist on ühisprojektiga</a:t>
            </a:r>
          </a:p>
          <a:p>
            <a:pPr>
              <a:spcAft>
                <a:spcPts val="200"/>
              </a:spcAft>
            </a:pPr>
            <a:r>
              <a:rPr lang="et-EE" sz="1700" dirty="0">
                <a:solidFill>
                  <a:srgbClr val="FF0000"/>
                </a:solidFill>
              </a:rPr>
              <a:t>UUS! </a:t>
            </a:r>
            <a:r>
              <a:rPr lang="et-EE" sz="1700" dirty="0">
                <a:solidFill>
                  <a:schemeClr val="tx1"/>
                </a:solidFill>
              </a:rPr>
              <a:t>projektijuhi elulookirjeldus, kui taotletakse toetust projektijuhtimise kulude kohta</a:t>
            </a:r>
          </a:p>
          <a:p>
            <a:pPr>
              <a:spcAft>
                <a:spcPts val="200"/>
              </a:spcAft>
            </a:pPr>
            <a:r>
              <a:rPr lang="et-EE" sz="1700" dirty="0">
                <a:solidFill>
                  <a:srgbClr val="FF0000"/>
                </a:solidFill>
              </a:rPr>
              <a:t>UUS! </a:t>
            </a:r>
            <a:r>
              <a:rPr lang="et-EE" sz="1700" dirty="0">
                <a:solidFill>
                  <a:schemeClr val="tx1"/>
                </a:solidFill>
              </a:rPr>
              <a:t>ärakiri kohaliku tegevusgrupi üldkoosoleku otsusest kohaliku tegevusgrupi projektitaotluse või kogukonnateenuse projekti heakskiitmise kohta</a:t>
            </a:r>
          </a:p>
          <a:p>
            <a:pPr>
              <a:spcAft>
                <a:spcPts val="200"/>
              </a:spcAft>
            </a:pPr>
            <a:r>
              <a:rPr lang="et-EE" sz="1700" dirty="0">
                <a:solidFill>
                  <a:srgbClr val="FF0000"/>
                </a:solidFill>
              </a:rPr>
              <a:t>UUS! </a:t>
            </a:r>
            <a:r>
              <a:rPr lang="et-EE" sz="1700" dirty="0">
                <a:solidFill>
                  <a:schemeClr val="tx1"/>
                </a:solidFill>
              </a:rPr>
              <a:t>ühiste kavatsuste kokkuleppe ärakiri, kui taotletakse toetust kohaliku tegevusgrupi piirülese koostööprojekti ettevalmistamiseks</a:t>
            </a:r>
          </a:p>
          <a:p>
            <a:endParaRPr lang="et-EE" sz="2000" dirty="0">
              <a:solidFill>
                <a:schemeClr val="tx1"/>
              </a:solidFill>
            </a:endParaRPr>
          </a:p>
          <a:p>
            <a:endParaRPr lang="et-EE" sz="2000" dirty="0">
              <a:solidFill>
                <a:schemeClr val="tx1"/>
              </a:solidFill>
            </a:endParaRPr>
          </a:p>
        </p:txBody>
      </p:sp>
    </p:spTree>
    <p:extLst>
      <p:ext uri="{BB962C8B-B14F-4D97-AF65-F5344CB8AC3E}">
        <p14:creationId xmlns:p14="http://schemas.microsoft.com/office/powerpoint/2010/main" xmlns="" val="42006455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30238"/>
            <a:ext cx="8856984" cy="1143000"/>
          </a:xfrm>
        </p:spPr>
        <p:txBody>
          <a:bodyPr/>
          <a:lstStyle/>
          <a:p>
            <a:r>
              <a:rPr lang="et-EE" sz="3600" b="1" dirty="0">
                <a:solidFill>
                  <a:schemeClr val="tx1"/>
                </a:solidFill>
                <a:latin typeface="+mn-lt"/>
              </a:rPr>
              <a:t>Toetustaotlusega esitatavad dokumendid</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000" dirty="0">
                <a:solidFill>
                  <a:schemeClr val="tx1"/>
                </a:solidFill>
              </a:rPr>
              <a:t>ehitise puhul, mille ehitamiseks taotletakse toetust alates 30 000 eurost väljavõte põhiprojekti joonistest koos põhiprojekti seletuskirjaga juhul, kui ehitusprojekt on nõutav ehitusseadustikus sätestatud tingimustel ja korras ning kui ei taotleta toetust ehitusprojekti koostamiseks</a:t>
            </a:r>
          </a:p>
          <a:p>
            <a:r>
              <a:rPr lang="et-EE" sz="2000" dirty="0">
                <a:solidFill>
                  <a:schemeClr val="tx1"/>
                </a:solidFill>
              </a:rPr>
              <a:t>ehitise puhul, mille ehitamiseks taotletakse toetust alla 30 000 euro väljavõte eelprojekti joonistest koos eelprojekti seletuskirjaga juhul, kui ehitusprojekt on nõutav ehitusseadustikus sätestatud tingimustel ja korras ning kui ei taotleta toetust ehitusprojekti koostamiseks</a:t>
            </a:r>
          </a:p>
          <a:p>
            <a:endParaRPr lang="et-EE" sz="2000" dirty="0">
              <a:solidFill>
                <a:schemeClr val="tx1"/>
              </a:solidFill>
            </a:endParaRPr>
          </a:p>
        </p:txBody>
      </p:sp>
    </p:spTree>
    <p:extLst>
      <p:ext uri="{BB962C8B-B14F-4D97-AF65-F5344CB8AC3E}">
        <p14:creationId xmlns:p14="http://schemas.microsoft.com/office/powerpoint/2010/main" xmlns="" val="24011936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Ilmsed vead</a:t>
            </a:r>
          </a:p>
        </p:txBody>
      </p:sp>
      <p:sp>
        <p:nvSpPr>
          <p:cNvPr id="3" name="Content Placeholder 2"/>
          <p:cNvSpPr>
            <a:spLocks noGrp="1"/>
          </p:cNvSpPr>
          <p:nvPr>
            <p:ph idx="1"/>
          </p:nvPr>
        </p:nvSpPr>
        <p:spPr>
          <a:xfrm>
            <a:off x="467544" y="1988840"/>
            <a:ext cx="8229600" cy="4464050"/>
          </a:xfrm>
        </p:spPr>
        <p:txBody>
          <a:bodyPr/>
          <a:lstStyle/>
          <a:p>
            <a:r>
              <a:rPr lang="et-EE" sz="2400" dirty="0">
                <a:solidFill>
                  <a:schemeClr val="tx1"/>
                </a:solidFill>
              </a:rPr>
              <a:t>Kontrollimäärus nr 809/2014 artikkel 4</a:t>
            </a:r>
          </a:p>
          <a:p>
            <a:pPr marL="0" indent="0">
              <a:buNone/>
            </a:pPr>
            <a:r>
              <a:rPr lang="et-EE" sz="2400" dirty="0">
                <a:solidFill>
                  <a:schemeClr val="tx1"/>
                </a:solidFill>
              </a:rPr>
              <a:t>Toetusesaaja esitatud toetuse- ja maksetaotlusi ning muid tõendavaid dokumente võib parandada või kohandada pärast nende esitamist igal ajal, </a:t>
            </a:r>
            <a:r>
              <a:rPr lang="et-EE" sz="2400" u="sng" dirty="0">
                <a:solidFill>
                  <a:schemeClr val="tx1"/>
                </a:solidFill>
              </a:rPr>
              <a:t>kui pädev asutus on avastanud</a:t>
            </a:r>
            <a:r>
              <a:rPr lang="et-EE" sz="2400" dirty="0">
                <a:solidFill>
                  <a:schemeClr val="tx1"/>
                </a:solidFill>
              </a:rPr>
              <a:t> konkreetse juhtumi üldisel hindamisel </a:t>
            </a:r>
            <a:r>
              <a:rPr lang="et-EE" sz="2400" u="sng" dirty="0">
                <a:solidFill>
                  <a:schemeClr val="tx1"/>
                </a:solidFill>
              </a:rPr>
              <a:t>ilmse vea ja tingimusel, et toetusesaaja on tegutsenud heas usus</a:t>
            </a:r>
            <a:r>
              <a:rPr lang="et-EE" sz="2400" dirty="0">
                <a:solidFill>
                  <a:schemeClr val="tx1"/>
                </a:solidFill>
              </a:rPr>
              <a:t>.</a:t>
            </a:r>
          </a:p>
          <a:p>
            <a:endParaRPr lang="et-EE" sz="2400" dirty="0">
              <a:solidFill>
                <a:schemeClr val="tx1"/>
              </a:solidFill>
            </a:endParaRPr>
          </a:p>
        </p:txBody>
      </p:sp>
    </p:spTree>
    <p:extLst>
      <p:ext uri="{BB962C8B-B14F-4D97-AF65-F5344CB8AC3E}">
        <p14:creationId xmlns:p14="http://schemas.microsoft.com/office/powerpoint/2010/main" xmlns="" val="15133714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rgbClr val="FF0000"/>
                </a:solidFill>
                <a:latin typeface="+mn-lt"/>
              </a:rPr>
              <a:t>UUS!</a:t>
            </a:r>
            <a:r>
              <a:rPr lang="et-EE" sz="3600" b="1" dirty="0">
                <a:latin typeface="+mn-lt"/>
              </a:rPr>
              <a:t> </a:t>
            </a:r>
            <a:r>
              <a:rPr lang="et-EE" sz="3600" b="1" dirty="0" smtClean="0">
                <a:solidFill>
                  <a:schemeClr val="tx1"/>
                </a:solidFill>
                <a:latin typeface="+mn-lt"/>
              </a:rPr>
              <a:t>Projektitoetuse taotlused esitatakse  E-PRIA kaudu</a:t>
            </a:r>
            <a:endParaRPr lang="et-EE" sz="3600" dirty="0">
              <a:solidFill>
                <a:schemeClr val="tx1"/>
              </a:solidFill>
              <a:latin typeface="+mn-lt"/>
            </a:endParaRPr>
          </a:p>
        </p:txBody>
      </p:sp>
      <p:sp>
        <p:nvSpPr>
          <p:cNvPr id="3" name="Content Placeholder 2"/>
          <p:cNvSpPr>
            <a:spLocks noGrp="1"/>
          </p:cNvSpPr>
          <p:nvPr>
            <p:ph idx="1"/>
          </p:nvPr>
        </p:nvSpPr>
        <p:spPr/>
        <p:txBody>
          <a:bodyPr/>
          <a:lstStyle/>
          <a:p>
            <a:pPr>
              <a:spcAft>
                <a:spcPts val="600"/>
              </a:spcAft>
            </a:pPr>
            <a:r>
              <a:rPr lang="et-EE" sz="2400" dirty="0">
                <a:solidFill>
                  <a:schemeClr val="tx1"/>
                </a:solidFill>
              </a:rPr>
              <a:t>Kõik LEADER-meetme projektitoetuse taotlused esitatakse </a:t>
            </a:r>
            <a:r>
              <a:rPr lang="et-EE" sz="2400" dirty="0" smtClean="0">
                <a:solidFill>
                  <a:schemeClr val="tx1"/>
                </a:solidFill>
              </a:rPr>
              <a:t>KTGle </a:t>
            </a:r>
            <a:r>
              <a:rPr lang="et-EE" sz="2400" dirty="0">
                <a:solidFill>
                  <a:schemeClr val="tx1"/>
                </a:solidFill>
              </a:rPr>
              <a:t>e-PRIA kaudu</a:t>
            </a:r>
          </a:p>
          <a:p>
            <a:pPr>
              <a:spcAft>
                <a:spcPts val="600"/>
              </a:spcAft>
            </a:pPr>
            <a:r>
              <a:rPr lang="et-EE" sz="2400" dirty="0">
                <a:solidFill>
                  <a:schemeClr val="tx1"/>
                </a:solidFill>
              </a:rPr>
              <a:t>KTG hindab taotluse vastavust strateegiale ja rakenduskavale ning teeb meetme eelarve piires ettepaneku paremusjärjestuse </a:t>
            </a:r>
            <a:r>
              <a:rPr lang="et-EE" sz="2400" dirty="0" smtClean="0">
                <a:solidFill>
                  <a:schemeClr val="tx1"/>
                </a:solidFill>
              </a:rPr>
              <a:t>kohta §39</a:t>
            </a:r>
            <a:endParaRPr lang="et-EE" sz="2400" dirty="0">
              <a:solidFill>
                <a:schemeClr val="tx1"/>
              </a:solidFill>
            </a:endParaRPr>
          </a:p>
          <a:p>
            <a:pPr>
              <a:spcAft>
                <a:spcPts val="600"/>
              </a:spcAft>
            </a:pPr>
            <a:r>
              <a:rPr lang="et-EE" sz="2400" dirty="0">
                <a:solidFill>
                  <a:schemeClr val="tx1"/>
                </a:solidFill>
              </a:rPr>
              <a:t>KTG edastab kõik taotlused PRIAle</a:t>
            </a:r>
          </a:p>
          <a:p>
            <a:pPr>
              <a:spcAft>
                <a:spcPts val="600"/>
              </a:spcAft>
            </a:pPr>
            <a:r>
              <a:rPr lang="et-EE" sz="2400" dirty="0">
                <a:solidFill>
                  <a:schemeClr val="tx1"/>
                </a:solidFill>
              </a:rPr>
              <a:t>PRIA kontrollib nõuetele vastavust ainult nende taotlejate nõuetele vastavust, kelle taotlused on saanud KTGst täieliku või osalise rahastuse </a:t>
            </a:r>
          </a:p>
          <a:p>
            <a:pPr>
              <a:spcAft>
                <a:spcPts val="600"/>
              </a:spcAft>
            </a:pPr>
            <a:endParaRPr lang="et-EE" sz="2400" dirty="0">
              <a:solidFill>
                <a:schemeClr val="tx1"/>
              </a:solidFill>
            </a:endParaRPr>
          </a:p>
          <a:p>
            <a:pPr>
              <a:spcAft>
                <a:spcPts val="600"/>
              </a:spcAft>
            </a:pPr>
            <a:endParaRPr lang="et-EE" sz="2400" dirty="0">
              <a:solidFill>
                <a:schemeClr val="tx1"/>
              </a:solidFill>
            </a:endParaRPr>
          </a:p>
        </p:txBody>
      </p:sp>
    </p:spTree>
    <p:extLst>
      <p:ext uri="{BB962C8B-B14F-4D97-AF65-F5344CB8AC3E}">
        <p14:creationId xmlns:p14="http://schemas.microsoft.com/office/powerpoint/2010/main" xmlns="" val="26582582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smtClean="0">
                <a:solidFill>
                  <a:schemeClr val="tx1"/>
                </a:solidFill>
                <a:latin typeface="+mn-lt"/>
              </a:rPr>
              <a:t>Tegevuse elluviimine - investeeringu teostamine</a:t>
            </a:r>
            <a:r>
              <a:rPr lang="et-EE" sz="3600" dirty="0" smtClean="0">
                <a:solidFill>
                  <a:schemeClr val="tx1"/>
                </a:solidFill>
                <a:latin typeface="+mn-lt"/>
              </a:rPr>
              <a:t> §42</a:t>
            </a:r>
            <a:endParaRPr lang="et-EE" sz="3600" dirty="0">
              <a:solidFill>
                <a:schemeClr val="tx1"/>
              </a:solidFill>
              <a:latin typeface="+mn-lt"/>
            </a:endParaRPr>
          </a:p>
        </p:txBody>
      </p:sp>
      <p:sp>
        <p:nvSpPr>
          <p:cNvPr id="3" name="Content Placeholder 2"/>
          <p:cNvSpPr>
            <a:spLocks noGrp="1"/>
          </p:cNvSpPr>
          <p:nvPr>
            <p:ph idx="1"/>
          </p:nvPr>
        </p:nvSpPr>
        <p:spPr>
          <a:xfrm>
            <a:off x="457200" y="1988840"/>
            <a:ext cx="8229600" cy="4535785"/>
          </a:xfrm>
        </p:spPr>
        <p:txBody>
          <a:bodyPr/>
          <a:lstStyle/>
          <a:p>
            <a:pPr>
              <a:spcAft>
                <a:spcPts val="600"/>
              </a:spcAft>
            </a:pPr>
            <a:r>
              <a:rPr lang="et-EE" sz="2300" dirty="0" smtClean="0">
                <a:solidFill>
                  <a:schemeClr val="tx1"/>
                </a:solidFill>
              </a:rPr>
              <a:t>Toetuse </a:t>
            </a:r>
            <a:r>
              <a:rPr lang="et-EE" sz="2300" dirty="0">
                <a:solidFill>
                  <a:schemeClr val="tx1"/>
                </a:solidFill>
              </a:rPr>
              <a:t>saaja viib </a:t>
            </a:r>
            <a:r>
              <a:rPr lang="et-EE" sz="2300" dirty="0" smtClean="0">
                <a:solidFill>
                  <a:schemeClr val="tx1"/>
                </a:solidFill>
              </a:rPr>
              <a:t>tegevuse ellu või </a:t>
            </a:r>
            <a:r>
              <a:rPr lang="et-EE" sz="2300" dirty="0">
                <a:solidFill>
                  <a:schemeClr val="tx1"/>
                </a:solidFill>
              </a:rPr>
              <a:t>teeb investeeringu ja esitab </a:t>
            </a:r>
            <a:r>
              <a:rPr lang="et-EE" sz="2300" dirty="0" smtClean="0">
                <a:solidFill>
                  <a:schemeClr val="tx1"/>
                </a:solidFill>
              </a:rPr>
              <a:t>PRIAle elektrooniliselt </a:t>
            </a:r>
            <a:r>
              <a:rPr lang="et-EE" sz="2300" dirty="0">
                <a:solidFill>
                  <a:schemeClr val="tx1"/>
                </a:solidFill>
              </a:rPr>
              <a:t>PRIA e-teenuse keskkonna kaudu </a:t>
            </a:r>
            <a:r>
              <a:rPr lang="et-EE" sz="2300" dirty="0" smtClean="0">
                <a:solidFill>
                  <a:schemeClr val="tx1"/>
                </a:solidFill>
              </a:rPr>
              <a:t>seda tõendavad </a:t>
            </a:r>
            <a:r>
              <a:rPr lang="et-EE" sz="2300" dirty="0">
                <a:solidFill>
                  <a:schemeClr val="tx1"/>
                </a:solidFill>
              </a:rPr>
              <a:t>dokumendid kuni neljas osas ühe projektitaotluse kohta kahe </a:t>
            </a:r>
            <a:r>
              <a:rPr lang="et-EE" sz="2300" dirty="0" smtClean="0">
                <a:solidFill>
                  <a:schemeClr val="tx1"/>
                </a:solidFill>
              </a:rPr>
              <a:t>aasta jooksul </a:t>
            </a:r>
            <a:r>
              <a:rPr lang="et-EE" sz="2300" dirty="0">
                <a:solidFill>
                  <a:schemeClr val="tx1"/>
                </a:solidFill>
              </a:rPr>
              <a:t>arvates PRIA poolt projektitaotluse rahuldamise otsuse tegemisest, kuid </a:t>
            </a:r>
            <a:r>
              <a:rPr lang="et-EE" sz="2300" dirty="0" smtClean="0">
                <a:solidFill>
                  <a:schemeClr val="tx1"/>
                </a:solidFill>
              </a:rPr>
              <a:t>hiljemalt 31.12.2022.</a:t>
            </a:r>
          </a:p>
          <a:p>
            <a:pPr>
              <a:spcAft>
                <a:spcPts val="600"/>
              </a:spcAft>
            </a:pPr>
            <a:r>
              <a:rPr lang="et-EE" sz="2300" dirty="0" smtClean="0">
                <a:solidFill>
                  <a:schemeClr val="tx1"/>
                </a:solidFill>
              </a:rPr>
              <a:t>Ühisprojekti korral tehakse tegevus ja esitatakse dokumendid kalendriaastas kuni neljas osas kuni nelja aasta jooksul, kuid hiljemalt 31.12.2022</a:t>
            </a:r>
          </a:p>
          <a:p>
            <a:pPr>
              <a:spcAft>
                <a:spcPts val="600"/>
              </a:spcAft>
            </a:pPr>
            <a:r>
              <a:rPr lang="et-EE" sz="2300" dirty="0" smtClean="0">
                <a:solidFill>
                  <a:schemeClr val="tx1"/>
                </a:solidFill>
              </a:rPr>
              <a:t>Koostööprojekti korral </a:t>
            </a:r>
            <a:r>
              <a:rPr lang="et-EE" sz="2300" dirty="0">
                <a:solidFill>
                  <a:schemeClr val="tx1"/>
                </a:solidFill>
              </a:rPr>
              <a:t>tehakse tegevus ja esitatakse dokumendid kalendriaastas kuni neljas osas kuni </a:t>
            </a:r>
            <a:r>
              <a:rPr lang="et-EE" sz="2300" dirty="0" smtClean="0">
                <a:solidFill>
                  <a:schemeClr val="tx1"/>
                </a:solidFill>
              </a:rPr>
              <a:t>kolme </a:t>
            </a:r>
            <a:r>
              <a:rPr lang="et-EE" sz="2300" dirty="0">
                <a:solidFill>
                  <a:schemeClr val="tx1"/>
                </a:solidFill>
              </a:rPr>
              <a:t>aasta jooksul, kuid hiljemalt 31.12.2022</a:t>
            </a:r>
          </a:p>
        </p:txBody>
      </p:sp>
    </p:spTree>
    <p:extLst>
      <p:ext uri="{BB962C8B-B14F-4D97-AF65-F5344CB8AC3E}">
        <p14:creationId xmlns:p14="http://schemas.microsoft.com/office/powerpoint/2010/main" xmlns="" val="5707985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T</a:t>
            </a:r>
            <a:r>
              <a:rPr lang="et-EE" sz="3600" b="1" dirty="0" smtClean="0">
                <a:solidFill>
                  <a:schemeClr val="tx1"/>
                </a:solidFill>
                <a:latin typeface="+mn-lt"/>
              </a:rPr>
              <a:t>oetuse </a:t>
            </a:r>
            <a:r>
              <a:rPr lang="et-EE" sz="3600" b="1" dirty="0">
                <a:solidFill>
                  <a:schemeClr val="tx1"/>
                </a:solidFill>
                <a:latin typeface="+mn-lt"/>
              </a:rPr>
              <a:t>väljamaksmine</a:t>
            </a:r>
            <a:endParaRPr lang="et-EE" sz="3600" dirty="0">
              <a:solidFill>
                <a:schemeClr val="tx1"/>
              </a:solidFill>
              <a:latin typeface="+mn-lt"/>
            </a:endParaRPr>
          </a:p>
        </p:txBody>
      </p:sp>
      <p:sp>
        <p:nvSpPr>
          <p:cNvPr id="3" name="Content Placeholder 2"/>
          <p:cNvSpPr>
            <a:spLocks noGrp="1"/>
          </p:cNvSpPr>
          <p:nvPr>
            <p:ph idx="1"/>
          </p:nvPr>
        </p:nvSpPr>
        <p:spPr/>
        <p:txBody>
          <a:bodyPr/>
          <a:lstStyle/>
          <a:p>
            <a:pPr>
              <a:spcAft>
                <a:spcPts val="600"/>
              </a:spcAft>
            </a:pPr>
            <a:r>
              <a:rPr lang="et-EE" sz="2400" dirty="0">
                <a:solidFill>
                  <a:schemeClr val="tx1"/>
                </a:solidFill>
              </a:rPr>
              <a:t>PRIA maksab toetuse välja üksnes abikõlblike kulude hüvitamiseks ja kui tegevused on nõuetekohaselt ellu viidud</a:t>
            </a:r>
          </a:p>
          <a:p>
            <a:pPr>
              <a:spcAft>
                <a:spcPts val="600"/>
              </a:spcAft>
            </a:pPr>
            <a:r>
              <a:rPr lang="et-EE" sz="2400" dirty="0">
                <a:solidFill>
                  <a:schemeClr val="tx1"/>
                </a:solidFill>
              </a:rPr>
              <a:t>Toetus makstakse välja 3 kuu jooksul arvates nõuetekohaste dokumentide  </a:t>
            </a:r>
            <a:r>
              <a:rPr lang="et-EE" sz="2400" dirty="0" smtClean="0">
                <a:solidFill>
                  <a:schemeClr val="tx1"/>
                </a:solidFill>
              </a:rPr>
              <a:t>saamist §44</a:t>
            </a:r>
            <a:endParaRPr lang="et-EE" sz="2400" dirty="0">
              <a:solidFill>
                <a:schemeClr val="tx1"/>
              </a:solidFill>
            </a:endParaRPr>
          </a:p>
          <a:p>
            <a:pPr>
              <a:spcAft>
                <a:spcPts val="600"/>
              </a:spcAft>
            </a:pPr>
            <a:r>
              <a:rPr lang="et-EE" sz="2400" dirty="0">
                <a:solidFill>
                  <a:schemeClr val="tx1"/>
                </a:solidFill>
              </a:rPr>
              <a:t>Projektitoetuse maksmisest keeldumise otsuse korral tunnistab PRIA projektitaotluse </a:t>
            </a:r>
            <a:r>
              <a:rPr lang="fi-FI" sz="2400" dirty="0">
                <a:solidFill>
                  <a:schemeClr val="tx1"/>
                </a:solidFill>
              </a:rPr>
              <a:t>rahuldamise otsuse täielikult või osaliselt kehtetuks.</a:t>
            </a:r>
            <a:endParaRPr lang="et-EE" sz="2400" dirty="0">
              <a:solidFill>
                <a:schemeClr val="tx1"/>
              </a:solidFill>
            </a:endParaRPr>
          </a:p>
          <a:p>
            <a:pPr>
              <a:spcAft>
                <a:spcPts val="600"/>
              </a:spcAft>
            </a:pPr>
            <a:endParaRPr lang="et-EE" sz="2400" dirty="0">
              <a:solidFill>
                <a:schemeClr val="tx1"/>
              </a:solidFill>
            </a:endParaRPr>
          </a:p>
          <a:p>
            <a:pPr>
              <a:spcAft>
                <a:spcPts val="600"/>
              </a:spcAft>
            </a:pPr>
            <a:endParaRPr lang="et-EE" sz="2400" dirty="0">
              <a:solidFill>
                <a:schemeClr val="tx1"/>
              </a:solidFill>
            </a:endParaRPr>
          </a:p>
        </p:txBody>
      </p:sp>
    </p:spTree>
    <p:extLst>
      <p:ext uri="{BB962C8B-B14F-4D97-AF65-F5344CB8AC3E}">
        <p14:creationId xmlns:p14="http://schemas.microsoft.com/office/powerpoint/2010/main" xmlns="" val="28655426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T</a:t>
            </a:r>
            <a:r>
              <a:rPr lang="fi-FI" sz="3600" b="1" dirty="0">
                <a:solidFill>
                  <a:schemeClr val="tx1"/>
                </a:solidFill>
                <a:latin typeface="+mn-lt"/>
              </a:rPr>
              <a:t>oetuse väljamaksmine enne kulutuste tegemist</a:t>
            </a:r>
            <a:endParaRPr lang="et-EE" sz="3600" dirty="0">
              <a:solidFill>
                <a:schemeClr val="tx1"/>
              </a:solidFill>
              <a:latin typeface="+mn-lt"/>
            </a:endParaRPr>
          </a:p>
        </p:txBody>
      </p:sp>
      <p:sp>
        <p:nvSpPr>
          <p:cNvPr id="3" name="Content Placeholder 2"/>
          <p:cNvSpPr>
            <a:spLocks noGrp="1"/>
          </p:cNvSpPr>
          <p:nvPr>
            <p:ph idx="1"/>
          </p:nvPr>
        </p:nvSpPr>
        <p:spPr/>
        <p:txBody>
          <a:bodyPr/>
          <a:lstStyle/>
          <a:p>
            <a:pPr>
              <a:spcAft>
                <a:spcPts val="600"/>
              </a:spcAft>
            </a:pPr>
            <a:r>
              <a:rPr lang="et-EE" sz="2400" dirty="0">
                <a:solidFill>
                  <a:schemeClr val="tx1"/>
                </a:solidFill>
              </a:rPr>
              <a:t>osaliselt tasutud kuludokumentide alusel (OTKA) saab taotleda toetuse väljamaksmist, kui:</a:t>
            </a:r>
          </a:p>
          <a:p>
            <a:pPr lvl="1">
              <a:spcAft>
                <a:spcPts val="600"/>
              </a:spcAft>
            </a:pPr>
            <a:r>
              <a:rPr lang="et-EE" sz="2400" dirty="0">
                <a:solidFill>
                  <a:schemeClr val="tx1"/>
                </a:solidFill>
              </a:rPr>
              <a:t>töö või teenus on lõpetatud või vara on üle antud ning  projektitoetuse saaja on selle vastu võtnud</a:t>
            </a:r>
          </a:p>
          <a:p>
            <a:pPr lvl="1">
              <a:spcAft>
                <a:spcPts val="600"/>
              </a:spcAft>
            </a:pPr>
            <a:r>
              <a:rPr lang="et-EE" sz="2400" dirty="0">
                <a:solidFill>
                  <a:schemeClr val="tx1"/>
                </a:solidFill>
              </a:rPr>
              <a:t>töö, teenuse, vara eest on tasutud vähemalt omafinantseeringuga võrdse summa</a:t>
            </a:r>
          </a:p>
          <a:p>
            <a:pPr lvl="1">
              <a:spcAft>
                <a:spcPts val="600"/>
              </a:spcAft>
            </a:pPr>
            <a:r>
              <a:rPr lang="et-EE" sz="2400" dirty="0">
                <a:solidFill>
                  <a:schemeClr val="tx1"/>
                </a:solidFill>
              </a:rPr>
              <a:t>toetuse saaja on usaldusväärne</a:t>
            </a:r>
          </a:p>
          <a:p>
            <a:endParaRPr lang="et-EE" sz="2400" dirty="0">
              <a:solidFill>
                <a:schemeClr val="tx1"/>
              </a:solidFill>
            </a:endParaRPr>
          </a:p>
        </p:txBody>
      </p:sp>
    </p:spTree>
    <p:extLst>
      <p:ext uri="{BB962C8B-B14F-4D97-AF65-F5344CB8AC3E}">
        <p14:creationId xmlns:p14="http://schemas.microsoft.com/office/powerpoint/2010/main" xmlns="" val="34655426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smtClean="0">
                <a:solidFill>
                  <a:schemeClr val="tx1"/>
                </a:solidFill>
                <a:latin typeface="+mn-lt"/>
              </a:rPr>
              <a:t>Toetuse kasutamisest teavitamine</a:t>
            </a:r>
            <a:endParaRPr lang="et-EE" sz="3600" b="1" dirty="0">
              <a:solidFill>
                <a:schemeClr val="tx1"/>
              </a:solidFill>
              <a:latin typeface="+mn-lt"/>
            </a:endParaRPr>
          </a:p>
        </p:txBody>
      </p:sp>
      <p:sp>
        <p:nvSpPr>
          <p:cNvPr id="3" name="Content Placeholder 2"/>
          <p:cNvSpPr>
            <a:spLocks noGrp="1"/>
          </p:cNvSpPr>
          <p:nvPr>
            <p:ph idx="1"/>
          </p:nvPr>
        </p:nvSpPr>
        <p:spPr/>
        <p:txBody>
          <a:bodyPr/>
          <a:lstStyle/>
          <a:p>
            <a:r>
              <a:rPr lang="et-EE" sz="2400" dirty="0">
                <a:solidFill>
                  <a:schemeClr val="tx1"/>
                </a:solidFill>
              </a:rPr>
              <a:t>Juhul kui toetuse saajal on olemas toetatava objekti või tegevusega seotud veebileht:</a:t>
            </a:r>
          </a:p>
          <a:p>
            <a:pPr marL="457200" lvl="1" indent="0">
              <a:buNone/>
            </a:pPr>
            <a:r>
              <a:rPr lang="et-EE" sz="2000" dirty="0">
                <a:solidFill>
                  <a:schemeClr val="tx1"/>
                </a:solidFill>
              </a:rPr>
              <a:t>1) avaldatakse veebilehel lisaks logole ja embleemile objekti või tegevuse lühikirjeldus;</a:t>
            </a:r>
          </a:p>
          <a:p>
            <a:pPr marL="457200" lvl="1" indent="0">
              <a:buNone/>
            </a:pPr>
            <a:r>
              <a:rPr lang="et-EE" sz="2000" dirty="0">
                <a:solidFill>
                  <a:schemeClr val="tx1"/>
                </a:solidFill>
              </a:rPr>
              <a:t>2) kirjeldatakse toetatava objekti või tegevuse lühikirjelduses ka eesmärke ja oodatavaid tulemusi, kui toetus ületab 10 000 eurot.</a:t>
            </a:r>
          </a:p>
          <a:p>
            <a:pPr>
              <a:spcBef>
                <a:spcPts val="600"/>
              </a:spcBef>
              <a:spcAft>
                <a:spcPts val="600"/>
              </a:spcAft>
            </a:pPr>
            <a:r>
              <a:rPr lang="fi-FI" sz="2400" dirty="0" smtClean="0">
                <a:solidFill>
                  <a:schemeClr val="tx1"/>
                </a:solidFill>
              </a:rPr>
              <a:t>Logo </a:t>
            </a:r>
            <a:r>
              <a:rPr lang="fi-FI" sz="2400" dirty="0">
                <a:solidFill>
                  <a:schemeClr val="tx1"/>
                </a:solidFill>
              </a:rPr>
              <a:t>paigaldatakse kergesti märgatavale kohale ja ta peab olema selgelt nähtav</a:t>
            </a:r>
            <a:r>
              <a:rPr lang="fi-FI" sz="2400" dirty="0" smtClean="0">
                <a:solidFill>
                  <a:schemeClr val="tx1"/>
                </a:solidFill>
              </a:rPr>
              <a:t>.</a:t>
            </a:r>
            <a:r>
              <a:rPr lang="fi-FI" sz="2400" dirty="0">
                <a:solidFill>
                  <a:schemeClr val="tx1"/>
                </a:solidFill>
              </a:rPr>
              <a:t> </a:t>
            </a:r>
            <a:endParaRPr lang="et-EE" sz="2400" dirty="0" smtClean="0">
              <a:solidFill>
                <a:schemeClr val="tx1"/>
              </a:solidFill>
            </a:endParaRPr>
          </a:p>
          <a:p>
            <a:pPr>
              <a:spcBef>
                <a:spcPts val="600"/>
              </a:spcBef>
              <a:spcAft>
                <a:spcPts val="600"/>
              </a:spcAft>
            </a:pPr>
            <a:r>
              <a:rPr lang="fi-FI" sz="2400" dirty="0" smtClean="0">
                <a:solidFill>
                  <a:schemeClr val="tx1"/>
                </a:solidFill>
              </a:rPr>
              <a:t>Uue </a:t>
            </a:r>
            <a:r>
              <a:rPr lang="fi-FI" sz="2400" dirty="0">
                <a:solidFill>
                  <a:schemeClr val="tx1"/>
                </a:solidFill>
              </a:rPr>
              <a:t>teavitusmääruse kehtestamiseni on kasutusel eelmise, perioodi 2007–2013 maaelu arengukava sümboolika</a:t>
            </a:r>
            <a:endParaRPr lang="et-EE" sz="2400" dirty="0">
              <a:solidFill>
                <a:schemeClr val="tx1"/>
              </a:solidFill>
            </a:endParaRPr>
          </a:p>
          <a:p>
            <a:endParaRPr lang="et-EE" sz="2400" dirty="0">
              <a:solidFill>
                <a:schemeClr val="tx1"/>
              </a:solidFill>
            </a:endParaRPr>
          </a:p>
        </p:txBody>
      </p:sp>
      <p:pic>
        <p:nvPicPr>
          <p:cNvPr id="4" name="Picture 3"/>
          <p:cNvPicPr/>
          <p:nvPr/>
        </p:nvPicPr>
        <p:blipFill>
          <a:blip r:embed="rId3" cstate="print">
            <a:extLst>
              <a:ext uri="{28A0092B-C50C-407E-A947-70E740481C1C}">
                <a14:useLocalDpi xmlns:a14="http://schemas.microsoft.com/office/drawing/2010/main" xmlns="" val="0"/>
              </a:ext>
            </a:extLst>
          </a:blip>
          <a:stretch>
            <a:fillRect/>
          </a:stretch>
        </p:blipFill>
        <p:spPr>
          <a:xfrm>
            <a:off x="6156176" y="5805265"/>
            <a:ext cx="2987823" cy="1052736"/>
          </a:xfrm>
          <a:prstGeom prst="rect">
            <a:avLst/>
          </a:prstGeom>
        </p:spPr>
      </p:pic>
    </p:spTree>
    <p:extLst>
      <p:ext uri="{BB962C8B-B14F-4D97-AF65-F5344CB8AC3E}">
        <p14:creationId xmlns:p14="http://schemas.microsoft.com/office/powerpoint/2010/main" xmlns="" val="216729489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Maksetaotlus - teadmussiirde </a:t>
            </a:r>
            <a:r>
              <a:rPr lang="et-EE" sz="3600" b="1" dirty="0" smtClean="0">
                <a:solidFill>
                  <a:schemeClr val="tx1"/>
                </a:solidFill>
                <a:latin typeface="+mn-lt"/>
              </a:rPr>
              <a:t>projekt</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dirty="0">
                <a:solidFill>
                  <a:schemeClr val="tx1"/>
                </a:solidFill>
              </a:rPr>
              <a:t>K</a:t>
            </a:r>
            <a:r>
              <a:rPr lang="fi-FI" sz="2400" dirty="0">
                <a:solidFill>
                  <a:schemeClr val="tx1"/>
                </a:solidFill>
              </a:rPr>
              <a:t>oolituse, seminari, teabepäeva või muu samalaadse ürituse </a:t>
            </a:r>
            <a:r>
              <a:rPr lang="et-EE" sz="2400" dirty="0">
                <a:solidFill>
                  <a:schemeClr val="tx1"/>
                </a:solidFill>
              </a:rPr>
              <a:t>korral esitada maksetaotlusega </a:t>
            </a:r>
            <a:r>
              <a:rPr lang="fi-FI" sz="2400" b="1" dirty="0">
                <a:solidFill>
                  <a:schemeClr val="tx1"/>
                </a:solidFill>
              </a:rPr>
              <a:t>päevakava </a:t>
            </a:r>
            <a:r>
              <a:rPr lang="fi-FI" sz="2400" dirty="0">
                <a:solidFill>
                  <a:schemeClr val="tx1"/>
                </a:solidFill>
              </a:rPr>
              <a:t>ja  </a:t>
            </a:r>
            <a:r>
              <a:rPr lang="fi-FI" sz="2400" b="1" dirty="0" smtClean="0">
                <a:solidFill>
                  <a:schemeClr val="tx1"/>
                </a:solidFill>
              </a:rPr>
              <a:t>osa</a:t>
            </a:r>
            <a:r>
              <a:rPr lang="et-EE" sz="2400" b="1" dirty="0" err="1" smtClean="0">
                <a:solidFill>
                  <a:schemeClr val="tx1"/>
                </a:solidFill>
              </a:rPr>
              <a:t>lejate</a:t>
            </a:r>
            <a:r>
              <a:rPr lang="et-EE" sz="2400" b="1" dirty="0" smtClean="0">
                <a:solidFill>
                  <a:schemeClr val="tx1"/>
                </a:solidFill>
              </a:rPr>
              <a:t> </a:t>
            </a:r>
            <a:r>
              <a:rPr lang="sv-SE" sz="2400" b="1" dirty="0">
                <a:solidFill>
                  <a:schemeClr val="tx1"/>
                </a:solidFill>
              </a:rPr>
              <a:t>nimekiri</a:t>
            </a:r>
            <a:r>
              <a:rPr lang="sv-SE" sz="2400" dirty="0">
                <a:solidFill>
                  <a:schemeClr val="tx1"/>
                </a:solidFill>
              </a:rPr>
              <a:t>, millel on märgitud osalejate kontaktandmed ning allkirjad, välja arvatud</a:t>
            </a:r>
            <a:r>
              <a:rPr lang="et-EE" sz="2400" dirty="0">
                <a:solidFill>
                  <a:schemeClr val="tx1"/>
                </a:solidFill>
              </a:rPr>
              <a:t> massiürituste puhul</a:t>
            </a:r>
          </a:p>
          <a:p>
            <a:pPr lvl="1"/>
            <a:r>
              <a:rPr lang="et-EE" sz="2400" dirty="0">
                <a:solidFill>
                  <a:schemeClr val="tx1"/>
                </a:solidFill>
              </a:rPr>
              <a:t>Nimekirjas märkida juriidilise isiku registrikood ja tema </a:t>
            </a:r>
            <a:r>
              <a:rPr lang="et-EE" sz="2400" dirty="0" smtClean="0">
                <a:solidFill>
                  <a:schemeClr val="tx1"/>
                </a:solidFill>
              </a:rPr>
              <a:t>põhitegevusala</a:t>
            </a:r>
            <a:endParaRPr lang="et-EE" sz="2400" dirty="0">
              <a:solidFill>
                <a:schemeClr val="tx1"/>
              </a:solidFill>
            </a:endParaRPr>
          </a:p>
        </p:txBody>
      </p:sp>
    </p:spTree>
    <p:extLst>
      <p:ext uri="{BB962C8B-B14F-4D97-AF65-F5344CB8AC3E}">
        <p14:creationId xmlns:p14="http://schemas.microsoft.com/office/powerpoint/2010/main" xmlns="" val="263177225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600" b="1" dirty="0" smtClean="0">
                <a:solidFill>
                  <a:schemeClr val="tx1"/>
                </a:solidFill>
                <a:latin typeface="Roboto Condensed" panose="02000000000000000000" pitchFamily="2" charset="0"/>
                <a:ea typeface="Roboto Condensed" panose="02000000000000000000" pitchFamily="2" charset="0"/>
              </a:rPr>
              <a:t>Otsus</a:t>
            </a:r>
            <a:endParaRPr lang="et-EE" sz="3600" b="1" dirty="0">
              <a:solidFill>
                <a:schemeClr val="tx1"/>
              </a:solidFill>
              <a:latin typeface="Roboto Condensed" panose="02000000000000000000" pitchFamily="2" charset="0"/>
              <a:ea typeface="Roboto Condensed" panose="02000000000000000000" pitchFamily="2" charset="0"/>
            </a:endParaRPr>
          </a:p>
        </p:txBody>
      </p:sp>
      <p:sp>
        <p:nvSpPr>
          <p:cNvPr id="3" name="Content Placeholder 2"/>
          <p:cNvSpPr>
            <a:spLocks noGrp="1"/>
          </p:cNvSpPr>
          <p:nvPr>
            <p:ph idx="1"/>
          </p:nvPr>
        </p:nvSpPr>
        <p:spPr/>
        <p:txBody>
          <a:bodyPr>
            <a:normAutofit/>
          </a:bodyPr>
          <a:lstStyle/>
          <a:p>
            <a:r>
              <a:rPr lang="et-EE" sz="2600" dirty="0">
                <a:solidFill>
                  <a:schemeClr val="tx1"/>
                </a:solidFill>
              </a:rPr>
              <a:t>PRIA teeb projektitaotluse osalise või täieliku rahuldamise otsuse või projektitaotluse rahuldamata jätmise otsuse </a:t>
            </a:r>
            <a:r>
              <a:rPr lang="et-EE" sz="2600" b="1" u="sng" dirty="0">
                <a:solidFill>
                  <a:schemeClr val="tx1"/>
                </a:solidFill>
              </a:rPr>
              <a:t>60 </a:t>
            </a:r>
            <a:r>
              <a:rPr lang="et-EE" sz="2600" b="1" u="sng" dirty="0" err="1" smtClean="0">
                <a:solidFill>
                  <a:schemeClr val="tx1"/>
                </a:solidFill>
              </a:rPr>
              <a:t>tööp</a:t>
            </a:r>
            <a:r>
              <a:rPr lang="et-EE" sz="2600" b="1" u="sng" dirty="0" smtClean="0">
                <a:solidFill>
                  <a:schemeClr val="tx1"/>
                </a:solidFill>
              </a:rPr>
              <a:t> </a:t>
            </a:r>
            <a:r>
              <a:rPr lang="et-EE" sz="2600" b="1" u="sng" dirty="0">
                <a:solidFill>
                  <a:schemeClr val="tx1"/>
                </a:solidFill>
              </a:rPr>
              <a:t>jooksul arvates päevast, mil kohalik tegevusgrupp esitas PRIAle </a:t>
            </a:r>
            <a:r>
              <a:rPr lang="et-EE" sz="2600" b="1" u="sng" dirty="0" smtClean="0">
                <a:solidFill>
                  <a:schemeClr val="tx1"/>
                </a:solidFill>
              </a:rPr>
              <a:t>projektitaotluste </a:t>
            </a:r>
            <a:r>
              <a:rPr lang="et-EE" sz="2600" b="1" u="sng" dirty="0">
                <a:solidFill>
                  <a:schemeClr val="tx1"/>
                </a:solidFill>
              </a:rPr>
              <a:t>paremusjärjestuse ettepaneku</a:t>
            </a:r>
            <a:r>
              <a:rPr lang="et-EE" sz="2600" dirty="0">
                <a:solidFill>
                  <a:schemeClr val="tx1"/>
                </a:solidFill>
              </a:rPr>
              <a:t>. </a:t>
            </a:r>
            <a:endParaRPr lang="et-EE" sz="2600" dirty="0" smtClean="0">
              <a:solidFill>
                <a:schemeClr val="tx1"/>
              </a:solidFill>
            </a:endParaRPr>
          </a:p>
          <a:p>
            <a:r>
              <a:rPr lang="et-EE" sz="2600" dirty="0" smtClean="0">
                <a:solidFill>
                  <a:schemeClr val="tx1"/>
                </a:solidFill>
              </a:rPr>
              <a:t>Vajadusel </a:t>
            </a:r>
            <a:r>
              <a:rPr lang="et-EE" sz="2600" dirty="0">
                <a:solidFill>
                  <a:schemeClr val="tx1"/>
                </a:solidFill>
              </a:rPr>
              <a:t>võib PRIA otsuse tegemise tähtaega pikendada kuni 90 tööpäevani.</a:t>
            </a:r>
          </a:p>
        </p:txBody>
      </p:sp>
    </p:spTree>
    <p:extLst>
      <p:ext uri="{BB962C8B-B14F-4D97-AF65-F5344CB8AC3E}">
        <p14:creationId xmlns:p14="http://schemas.microsoft.com/office/powerpoint/2010/main" xmlns="" val="40600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238"/>
            <a:ext cx="8229600" cy="998562"/>
          </a:xfrm>
        </p:spPr>
        <p:txBody>
          <a:bodyPr/>
          <a:lstStyle/>
          <a:p>
            <a:r>
              <a:rPr lang="et-EE" sz="3600" b="1" dirty="0">
                <a:solidFill>
                  <a:schemeClr val="tx1"/>
                </a:solidFill>
                <a:latin typeface="+mn-lt"/>
              </a:rPr>
              <a:t>Nõuded projektitoetuse taotlejale</a:t>
            </a:r>
          </a:p>
        </p:txBody>
      </p:sp>
      <p:sp>
        <p:nvSpPr>
          <p:cNvPr id="3" name="Content Placeholder 2"/>
          <p:cNvSpPr>
            <a:spLocks noGrp="1"/>
          </p:cNvSpPr>
          <p:nvPr>
            <p:ph idx="1"/>
          </p:nvPr>
        </p:nvSpPr>
        <p:spPr>
          <a:xfrm>
            <a:off x="323528" y="1628800"/>
            <a:ext cx="8363272" cy="4823817"/>
          </a:xfrm>
        </p:spPr>
        <p:txBody>
          <a:bodyPr/>
          <a:lstStyle/>
          <a:p>
            <a:r>
              <a:rPr lang="et-EE" sz="2200" dirty="0">
                <a:solidFill>
                  <a:schemeClr val="tx1"/>
                </a:solidFill>
              </a:rPr>
              <a:t>Projektitoetuse </a:t>
            </a:r>
            <a:r>
              <a:rPr lang="et-EE" sz="2200" dirty="0" smtClean="0">
                <a:solidFill>
                  <a:schemeClr val="tx1"/>
                </a:solidFill>
              </a:rPr>
              <a:t>taotleja </a:t>
            </a:r>
            <a:r>
              <a:rPr lang="et-EE" sz="2200" dirty="0">
                <a:solidFill>
                  <a:schemeClr val="tx1"/>
                </a:solidFill>
              </a:rPr>
              <a:t>suhtes ei ole algatatud </a:t>
            </a:r>
            <a:r>
              <a:rPr lang="et-EE" sz="2200" dirty="0" smtClean="0">
                <a:solidFill>
                  <a:schemeClr val="tx1"/>
                </a:solidFill>
              </a:rPr>
              <a:t>likvideerimismenetlust </a:t>
            </a:r>
            <a:r>
              <a:rPr lang="et-EE" sz="2200" dirty="0">
                <a:solidFill>
                  <a:schemeClr val="tx1"/>
                </a:solidFill>
              </a:rPr>
              <a:t>ega </a:t>
            </a:r>
            <a:r>
              <a:rPr lang="et-EE" sz="2200" dirty="0" smtClean="0">
                <a:solidFill>
                  <a:schemeClr val="tx1"/>
                </a:solidFill>
              </a:rPr>
              <a:t>kohtuotsusega välja </a:t>
            </a:r>
            <a:r>
              <a:rPr lang="et-EE" sz="2200" dirty="0">
                <a:solidFill>
                  <a:schemeClr val="tx1"/>
                </a:solidFill>
              </a:rPr>
              <a:t>kuulutatud </a:t>
            </a:r>
            <a:r>
              <a:rPr lang="et-EE" sz="2200" dirty="0" smtClean="0">
                <a:solidFill>
                  <a:schemeClr val="tx1"/>
                </a:solidFill>
              </a:rPr>
              <a:t>pankrotti</a:t>
            </a:r>
          </a:p>
          <a:p>
            <a:r>
              <a:rPr lang="et-EE" sz="2200" dirty="0" smtClean="0">
                <a:solidFill>
                  <a:schemeClr val="tx1"/>
                </a:solidFill>
              </a:rPr>
              <a:t>Taotlejal ei ole</a:t>
            </a:r>
            <a:r>
              <a:rPr lang="fi-FI" sz="2200" dirty="0" smtClean="0">
                <a:solidFill>
                  <a:schemeClr val="tx1"/>
                </a:solidFill>
              </a:rPr>
              <a:t> </a:t>
            </a:r>
            <a:r>
              <a:rPr lang="fi-FI" sz="2200" dirty="0">
                <a:solidFill>
                  <a:schemeClr val="tx1"/>
                </a:solidFill>
              </a:rPr>
              <a:t>riikliku maksu võlga või tema riikliku maksu </a:t>
            </a:r>
            <a:r>
              <a:rPr lang="fi-FI" sz="2200" dirty="0" smtClean="0">
                <a:solidFill>
                  <a:schemeClr val="tx1"/>
                </a:solidFill>
              </a:rPr>
              <a:t>võla</a:t>
            </a:r>
            <a:r>
              <a:rPr lang="et-EE" sz="2200" dirty="0" smtClean="0">
                <a:solidFill>
                  <a:schemeClr val="tx1"/>
                </a:solidFill>
              </a:rPr>
              <a:t> tasumine </a:t>
            </a:r>
            <a:r>
              <a:rPr lang="et-EE" sz="2200" dirty="0">
                <a:solidFill>
                  <a:schemeClr val="tx1"/>
                </a:solidFill>
              </a:rPr>
              <a:t>on </a:t>
            </a:r>
            <a:r>
              <a:rPr lang="et-EE" sz="2200" dirty="0" smtClean="0">
                <a:solidFill>
                  <a:schemeClr val="tx1"/>
                </a:solidFill>
              </a:rPr>
              <a:t>ajatatud</a:t>
            </a:r>
          </a:p>
          <a:p>
            <a:r>
              <a:rPr lang="et-EE" sz="2200" dirty="0" smtClean="0">
                <a:solidFill>
                  <a:schemeClr val="tx1"/>
                </a:solidFill>
              </a:rPr>
              <a:t>Taotleja </a:t>
            </a:r>
            <a:r>
              <a:rPr lang="et-EE" sz="2200" dirty="0">
                <a:solidFill>
                  <a:schemeClr val="tx1"/>
                </a:solidFill>
              </a:rPr>
              <a:t>ei ole saanud ega taotle samal ajal sama tegevuse või investeeringuobjekti kohta toetust riigieelarvelistest või muudest Euroopa Liidu või välisvahenditest või muud tagastamatut riigiabi või vähese tähtsusega </a:t>
            </a:r>
            <a:r>
              <a:rPr lang="et-EE" sz="2200" dirty="0" smtClean="0">
                <a:solidFill>
                  <a:schemeClr val="tx1"/>
                </a:solidFill>
              </a:rPr>
              <a:t>abi</a:t>
            </a:r>
          </a:p>
          <a:p>
            <a:r>
              <a:rPr lang="fi-FI" sz="2200" dirty="0">
                <a:solidFill>
                  <a:schemeClr val="tx1"/>
                </a:solidFill>
              </a:rPr>
              <a:t>ta on varem riigieelarvelistest või muudest Euroopa Liidu või välisvahenditest saadud </a:t>
            </a:r>
            <a:r>
              <a:rPr lang="fi-FI" sz="2200" dirty="0" smtClean="0">
                <a:solidFill>
                  <a:schemeClr val="tx1"/>
                </a:solidFill>
              </a:rPr>
              <a:t>ja</a:t>
            </a:r>
            <a:r>
              <a:rPr lang="et-EE" sz="2200" dirty="0" smtClean="0">
                <a:solidFill>
                  <a:schemeClr val="tx1"/>
                </a:solidFill>
              </a:rPr>
              <a:t> tagasimaksmisele </a:t>
            </a:r>
            <a:r>
              <a:rPr lang="et-EE" sz="2200" dirty="0">
                <a:solidFill>
                  <a:schemeClr val="tx1"/>
                </a:solidFill>
              </a:rPr>
              <a:t>kuulunud summa tähtajal tagasi </a:t>
            </a:r>
            <a:endParaRPr lang="et-EE" sz="2200" dirty="0" smtClean="0">
              <a:solidFill>
                <a:schemeClr val="tx1"/>
              </a:solidFill>
            </a:endParaRPr>
          </a:p>
          <a:p>
            <a:r>
              <a:rPr lang="fi-FI" sz="2200" dirty="0" smtClean="0">
                <a:solidFill>
                  <a:schemeClr val="tx1"/>
                </a:solidFill>
              </a:rPr>
              <a:t>tähtajaliselt </a:t>
            </a:r>
            <a:r>
              <a:rPr lang="fi-FI" sz="2200" dirty="0">
                <a:solidFill>
                  <a:schemeClr val="tx1"/>
                </a:solidFill>
              </a:rPr>
              <a:t>asutatud projektitoetuse taotleja puhul ei ole see tähtaeg lühem kui viis </a:t>
            </a:r>
            <a:r>
              <a:rPr lang="fi-FI" sz="2200" dirty="0" smtClean="0">
                <a:solidFill>
                  <a:schemeClr val="tx1"/>
                </a:solidFill>
              </a:rPr>
              <a:t>aastat</a:t>
            </a:r>
            <a:r>
              <a:rPr lang="et-EE" sz="2200" dirty="0" smtClean="0">
                <a:solidFill>
                  <a:schemeClr val="tx1"/>
                </a:solidFill>
              </a:rPr>
              <a:t> </a:t>
            </a:r>
            <a:r>
              <a:rPr lang="fi-FI" sz="2200" dirty="0" smtClean="0">
                <a:solidFill>
                  <a:schemeClr val="tx1"/>
                </a:solidFill>
              </a:rPr>
              <a:t>arvates </a:t>
            </a:r>
            <a:r>
              <a:rPr lang="fi-FI" sz="2200" dirty="0">
                <a:solidFill>
                  <a:schemeClr val="tx1"/>
                </a:solidFill>
              </a:rPr>
              <a:t>PRIA poolt viimase toetusosa väljamaksmisest.</a:t>
            </a:r>
            <a:endParaRPr lang="et-EE" sz="2200" dirty="0" smtClean="0">
              <a:solidFill>
                <a:schemeClr val="tx1"/>
              </a:solidFill>
            </a:endParaRPr>
          </a:p>
          <a:p>
            <a:endParaRPr lang="et-EE" sz="2200" dirty="0">
              <a:solidFill>
                <a:schemeClr val="tx1"/>
              </a:solidFill>
            </a:endParaRPr>
          </a:p>
        </p:txBody>
      </p:sp>
    </p:spTree>
    <p:extLst>
      <p:ext uri="{BB962C8B-B14F-4D97-AF65-F5344CB8AC3E}">
        <p14:creationId xmlns:p14="http://schemas.microsoft.com/office/powerpoint/2010/main" xmlns="" val="346276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238"/>
            <a:ext cx="8229600" cy="782538"/>
          </a:xfrm>
        </p:spPr>
        <p:txBody>
          <a:bodyPr/>
          <a:lstStyle/>
          <a:p>
            <a:r>
              <a:rPr lang="et-EE" sz="3600" b="1" dirty="0">
                <a:solidFill>
                  <a:schemeClr val="tx1"/>
                </a:solidFill>
                <a:latin typeface="+mn-lt"/>
              </a:rPr>
              <a:t>Projektitoetuse määr ja suurus</a:t>
            </a:r>
            <a:endParaRPr lang="et-EE" sz="3600" dirty="0">
              <a:solidFill>
                <a:schemeClr val="tx1"/>
              </a:solidFill>
              <a:latin typeface="+mn-lt"/>
            </a:endParaRPr>
          </a:p>
        </p:txBody>
      </p:sp>
      <p:sp>
        <p:nvSpPr>
          <p:cNvPr id="3" name="Content Placeholder 2"/>
          <p:cNvSpPr>
            <a:spLocks noGrp="1"/>
          </p:cNvSpPr>
          <p:nvPr>
            <p:ph idx="1"/>
          </p:nvPr>
        </p:nvSpPr>
        <p:spPr>
          <a:xfrm>
            <a:off x="323528" y="1412776"/>
            <a:ext cx="8820472" cy="5111849"/>
          </a:xfrm>
        </p:spPr>
        <p:txBody>
          <a:bodyPr/>
          <a:lstStyle/>
          <a:p>
            <a:pPr>
              <a:spcAft>
                <a:spcPts val="400"/>
              </a:spcAft>
            </a:pPr>
            <a:r>
              <a:rPr lang="et-EE" sz="2200" dirty="0">
                <a:solidFill>
                  <a:schemeClr val="tx1"/>
                </a:solidFill>
              </a:rPr>
              <a:t>MTÜ, SA, </a:t>
            </a:r>
            <a:r>
              <a:rPr lang="et-EE" sz="2200" dirty="0" smtClean="0">
                <a:solidFill>
                  <a:schemeClr val="tx1"/>
                </a:solidFill>
              </a:rPr>
              <a:t>KOV ja </a:t>
            </a:r>
            <a:r>
              <a:rPr lang="et-EE" sz="2200" dirty="0">
                <a:solidFill>
                  <a:schemeClr val="tx1"/>
                </a:solidFill>
              </a:rPr>
              <a:t>põllu- ja maamajanduse valdkonna riigimuuseum kuni </a:t>
            </a:r>
            <a:r>
              <a:rPr lang="et-EE" sz="2200" dirty="0" smtClean="0">
                <a:solidFill>
                  <a:schemeClr val="tx1"/>
                </a:solidFill>
              </a:rPr>
              <a:t>90% </a:t>
            </a:r>
            <a:endParaRPr lang="et-EE" sz="2200" dirty="0">
              <a:solidFill>
                <a:schemeClr val="tx1"/>
              </a:solidFill>
            </a:endParaRPr>
          </a:p>
          <a:p>
            <a:pPr>
              <a:spcAft>
                <a:spcPts val="400"/>
              </a:spcAft>
            </a:pPr>
            <a:r>
              <a:rPr lang="et-EE" sz="2200" dirty="0">
                <a:solidFill>
                  <a:schemeClr val="tx1"/>
                </a:solidFill>
              </a:rPr>
              <a:t>Kogukonnateenuse arendamiseks kuni 90 %</a:t>
            </a:r>
          </a:p>
          <a:p>
            <a:pPr>
              <a:spcAft>
                <a:spcPts val="400"/>
              </a:spcAft>
            </a:pPr>
            <a:r>
              <a:rPr lang="et-EE" sz="2200" dirty="0">
                <a:solidFill>
                  <a:schemeClr val="tx1"/>
                </a:solidFill>
              </a:rPr>
              <a:t>Seltsingule kuni 100 %</a:t>
            </a:r>
          </a:p>
          <a:p>
            <a:pPr>
              <a:spcAft>
                <a:spcPts val="0"/>
              </a:spcAft>
            </a:pPr>
            <a:r>
              <a:rPr lang="et-EE" sz="2200" dirty="0">
                <a:solidFill>
                  <a:schemeClr val="tx1"/>
                </a:solidFill>
              </a:rPr>
              <a:t>Ettevõtjale kuni 60 %</a:t>
            </a:r>
          </a:p>
          <a:p>
            <a:pPr marL="400050" lvl="1" indent="0">
              <a:spcAft>
                <a:spcPts val="400"/>
              </a:spcAft>
              <a:buNone/>
            </a:pPr>
            <a:r>
              <a:rPr lang="et-EE" sz="1800" dirty="0" smtClean="0">
                <a:solidFill>
                  <a:schemeClr val="tx1"/>
                </a:solidFill>
              </a:rPr>
              <a:t>MTÜ, SA </a:t>
            </a:r>
            <a:r>
              <a:rPr lang="et-EE" sz="1800" dirty="0">
                <a:solidFill>
                  <a:schemeClr val="tx1"/>
                </a:solidFill>
              </a:rPr>
              <a:t>või </a:t>
            </a:r>
            <a:r>
              <a:rPr lang="et-EE" sz="1800" dirty="0" smtClean="0">
                <a:solidFill>
                  <a:schemeClr val="tx1"/>
                </a:solidFill>
              </a:rPr>
              <a:t>KOV </a:t>
            </a:r>
            <a:r>
              <a:rPr lang="et-EE" sz="1800" dirty="0">
                <a:solidFill>
                  <a:schemeClr val="tx1"/>
                </a:solidFill>
              </a:rPr>
              <a:t>kuni 60</a:t>
            </a:r>
            <a:r>
              <a:rPr lang="et-EE" sz="1800" dirty="0" smtClean="0">
                <a:solidFill>
                  <a:schemeClr val="tx1"/>
                </a:solidFill>
              </a:rPr>
              <a:t>%, </a:t>
            </a:r>
            <a:r>
              <a:rPr lang="et-EE" sz="1800" dirty="0">
                <a:solidFill>
                  <a:schemeClr val="tx1"/>
                </a:solidFill>
              </a:rPr>
              <a:t>kui </a:t>
            </a:r>
            <a:r>
              <a:rPr lang="et-EE" sz="1800" dirty="0" smtClean="0">
                <a:solidFill>
                  <a:schemeClr val="tx1"/>
                </a:solidFill>
              </a:rPr>
              <a:t>kavandatud </a:t>
            </a:r>
            <a:r>
              <a:rPr lang="et-EE" sz="1800" dirty="0">
                <a:solidFill>
                  <a:schemeClr val="tx1"/>
                </a:solidFill>
              </a:rPr>
              <a:t>tegevus on </a:t>
            </a:r>
            <a:r>
              <a:rPr lang="et-EE" sz="1800" dirty="0" smtClean="0">
                <a:solidFill>
                  <a:schemeClr val="tx1"/>
                </a:solidFill>
              </a:rPr>
              <a:t>suunatud </a:t>
            </a:r>
            <a:r>
              <a:rPr lang="et-EE" sz="1800" dirty="0">
                <a:solidFill>
                  <a:schemeClr val="tx1"/>
                </a:solidFill>
              </a:rPr>
              <a:t>ettevõtluse arendamiseks.</a:t>
            </a:r>
          </a:p>
          <a:p>
            <a:pPr>
              <a:spcAft>
                <a:spcPts val="400"/>
              </a:spcAft>
            </a:pPr>
            <a:r>
              <a:rPr lang="et-EE" sz="2200" dirty="0" err="1">
                <a:solidFill>
                  <a:schemeClr val="tx1"/>
                </a:solidFill>
              </a:rPr>
              <a:t>Taristuinvesteering</a:t>
            </a:r>
            <a:r>
              <a:rPr lang="et-EE" sz="2200" dirty="0">
                <a:solidFill>
                  <a:schemeClr val="tx1"/>
                </a:solidFill>
              </a:rPr>
              <a:t> kuni 60 %</a:t>
            </a:r>
          </a:p>
          <a:p>
            <a:pPr>
              <a:spcAft>
                <a:spcPts val="400"/>
              </a:spcAft>
            </a:pPr>
            <a:r>
              <a:rPr lang="et-EE" sz="2200" dirty="0">
                <a:solidFill>
                  <a:schemeClr val="tx1"/>
                </a:solidFill>
              </a:rPr>
              <a:t>Uue põlvkonna elektroonilise side juurdepääsuvõrgu rajamiseks kuni </a:t>
            </a:r>
            <a:r>
              <a:rPr lang="et-EE" sz="2200" dirty="0" smtClean="0">
                <a:solidFill>
                  <a:schemeClr val="tx1"/>
                </a:solidFill>
              </a:rPr>
              <a:t>90%</a:t>
            </a:r>
            <a:endParaRPr lang="et-EE" sz="2200" dirty="0">
              <a:solidFill>
                <a:schemeClr val="tx1"/>
              </a:solidFill>
            </a:endParaRPr>
          </a:p>
          <a:p>
            <a:pPr>
              <a:spcAft>
                <a:spcPts val="400"/>
              </a:spcAft>
            </a:pPr>
            <a:r>
              <a:rPr lang="et-EE" sz="2200" dirty="0">
                <a:solidFill>
                  <a:schemeClr val="tx1"/>
                </a:solidFill>
              </a:rPr>
              <a:t>KTG piiriülese koostööprojekti ettevalmistav projekt kuni 100 %</a:t>
            </a:r>
          </a:p>
          <a:p>
            <a:pPr>
              <a:spcAft>
                <a:spcPts val="400"/>
              </a:spcAft>
            </a:pPr>
            <a:r>
              <a:rPr lang="et-EE" sz="2200" dirty="0">
                <a:solidFill>
                  <a:schemeClr val="tx1"/>
                </a:solidFill>
              </a:rPr>
              <a:t>Mootorsõiduki ja maastikusõiduki ostmiseks ja liisimiseks </a:t>
            </a:r>
            <a:r>
              <a:rPr lang="et-EE" sz="2200" dirty="0" smtClean="0">
                <a:solidFill>
                  <a:schemeClr val="tx1"/>
                </a:solidFill>
              </a:rPr>
              <a:t>projektitoetuse taotlemise korral antakse ettevõtjale</a:t>
            </a:r>
            <a:r>
              <a:rPr lang="et-EE" sz="2200" dirty="0">
                <a:solidFill>
                  <a:schemeClr val="tx1"/>
                </a:solidFill>
              </a:rPr>
              <a:t>, </a:t>
            </a:r>
            <a:r>
              <a:rPr lang="et-EE" sz="2200" dirty="0" smtClean="0">
                <a:solidFill>
                  <a:schemeClr val="tx1"/>
                </a:solidFill>
              </a:rPr>
              <a:t>MTÜle </a:t>
            </a:r>
            <a:r>
              <a:rPr lang="et-EE" sz="2200" dirty="0">
                <a:solidFill>
                  <a:schemeClr val="tx1"/>
                </a:solidFill>
              </a:rPr>
              <a:t>või </a:t>
            </a:r>
            <a:r>
              <a:rPr lang="et-EE" sz="2200" dirty="0" smtClean="0">
                <a:solidFill>
                  <a:schemeClr val="tx1"/>
                </a:solidFill>
              </a:rPr>
              <a:t>SAle projektitoetust kuni 30 % investeeringuobjekti </a:t>
            </a:r>
            <a:r>
              <a:rPr lang="et-EE" sz="2200" dirty="0">
                <a:solidFill>
                  <a:schemeClr val="tx1"/>
                </a:solidFill>
              </a:rPr>
              <a:t>abikõlblikest </a:t>
            </a:r>
            <a:r>
              <a:rPr lang="et-EE" sz="2200" dirty="0" smtClean="0">
                <a:solidFill>
                  <a:schemeClr val="tx1"/>
                </a:solidFill>
              </a:rPr>
              <a:t>kuludest.</a:t>
            </a:r>
          </a:p>
          <a:p>
            <a:pPr>
              <a:spcAft>
                <a:spcPts val="400"/>
              </a:spcAft>
            </a:pPr>
            <a:r>
              <a:rPr lang="et-EE" sz="2200" dirty="0" smtClean="0">
                <a:solidFill>
                  <a:schemeClr val="tx1"/>
                </a:solidFill>
              </a:rPr>
              <a:t>Teadmussiirde </a:t>
            </a:r>
            <a:r>
              <a:rPr lang="et-EE" sz="2200" dirty="0">
                <a:solidFill>
                  <a:schemeClr val="tx1"/>
                </a:solidFill>
              </a:rPr>
              <a:t>projekti elluviimiseks </a:t>
            </a:r>
            <a:r>
              <a:rPr lang="et-EE" sz="2200" dirty="0" smtClean="0">
                <a:solidFill>
                  <a:schemeClr val="tx1"/>
                </a:solidFill>
              </a:rPr>
              <a:t>kuni 90</a:t>
            </a:r>
            <a:r>
              <a:rPr lang="et-EE" sz="2200" dirty="0">
                <a:solidFill>
                  <a:schemeClr val="tx1"/>
                </a:solidFill>
              </a:rPr>
              <a:t>%, ka ettevõtjatele</a:t>
            </a:r>
          </a:p>
          <a:p>
            <a:pPr>
              <a:spcAft>
                <a:spcPts val="400"/>
              </a:spcAft>
            </a:pPr>
            <a:endParaRPr lang="et-EE" sz="2200" dirty="0">
              <a:solidFill>
                <a:schemeClr val="tx1"/>
              </a:solidFill>
            </a:endParaRPr>
          </a:p>
          <a:p>
            <a:pPr marL="0" indent="0">
              <a:spcAft>
                <a:spcPts val="400"/>
              </a:spcAft>
              <a:buNone/>
            </a:pPr>
            <a:endParaRPr lang="et-EE" sz="1900" dirty="0">
              <a:solidFill>
                <a:schemeClr val="tx1"/>
              </a:solidFill>
            </a:endParaRPr>
          </a:p>
          <a:p>
            <a:pPr>
              <a:spcAft>
                <a:spcPts val="400"/>
              </a:spcAft>
            </a:pPr>
            <a:endParaRPr lang="et-EE" sz="2000" dirty="0">
              <a:solidFill>
                <a:schemeClr val="tx1"/>
              </a:solidFill>
            </a:endParaRPr>
          </a:p>
        </p:txBody>
      </p:sp>
    </p:spTree>
    <p:extLst>
      <p:ext uri="{BB962C8B-B14F-4D97-AF65-F5344CB8AC3E}">
        <p14:creationId xmlns:p14="http://schemas.microsoft.com/office/powerpoint/2010/main" xmlns="" val="2768493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Kohalik tegevusgrupp (KTG) kui </a:t>
            </a:r>
            <a:br>
              <a:rPr lang="et-EE" sz="3600" b="1" dirty="0">
                <a:solidFill>
                  <a:schemeClr val="tx1"/>
                </a:solidFill>
                <a:latin typeface="+mn-lt"/>
              </a:rPr>
            </a:br>
            <a:r>
              <a:rPr lang="et-EE" sz="3600" b="1" dirty="0">
                <a:solidFill>
                  <a:schemeClr val="tx1"/>
                </a:solidFill>
                <a:latin typeface="+mn-lt"/>
              </a:rPr>
              <a:t>projektitoetuse taotleja</a:t>
            </a:r>
            <a:endParaRPr lang="et-EE" sz="3600" dirty="0">
              <a:solidFill>
                <a:schemeClr val="tx1"/>
              </a:solidFill>
              <a:latin typeface="+mn-lt"/>
            </a:endParaRPr>
          </a:p>
        </p:txBody>
      </p:sp>
      <p:sp>
        <p:nvSpPr>
          <p:cNvPr id="3" name="Content Placeholder 2"/>
          <p:cNvSpPr>
            <a:spLocks noGrp="1"/>
          </p:cNvSpPr>
          <p:nvPr>
            <p:ph idx="1"/>
          </p:nvPr>
        </p:nvSpPr>
        <p:spPr/>
        <p:txBody>
          <a:bodyPr/>
          <a:lstStyle/>
          <a:p>
            <a:r>
              <a:rPr lang="et-EE" sz="2400" dirty="0">
                <a:solidFill>
                  <a:srgbClr val="FF0000"/>
                </a:solidFill>
              </a:rPr>
              <a:t>UUS! </a:t>
            </a:r>
            <a:r>
              <a:rPr lang="et-EE" sz="2400" dirty="0">
                <a:solidFill>
                  <a:schemeClr val="tx1"/>
                </a:solidFill>
              </a:rPr>
              <a:t>KTG projektitaotlus peab olema vastu võetud KTG üldkoosoleku </a:t>
            </a:r>
            <a:r>
              <a:rPr lang="et-EE" sz="2400" dirty="0" smtClean="0">
                <a:solidFill>
                  <a:schemeClr val="tx1"/>
                </a:solidFill>
              </a:rPr>
              <a:t>otsusega </a:t>
            </a:r>
            <a:r>
              <a:rPr lang="et-EE" sz="1800" dirty="0" smtClean="0">
                <a:solidFill>
                  <a:schemeClr val="tx1"/>
                </a:solidFill>
              </a:rPr>
              <a:t>(§27 lg2)</a:t>
            </a:r>
            <a:endParaRPr lang="et-EE" sz="1800" dirty="0">
              <a:solidFill>
                <a:schemeClr val="tx1"/>
              </a:solidFill>
            </a:endParaRPr>
          </a:p>
          <a:p>
            <a:pPr lvl="1"/>
            <a:r>
              <a:rPr lang="et-EE" sz="2000" dirty="0">
                <a:solidFill>
                  <a:schemeClr val="tx1"/>
                </a:solidFill>
              </a:rPr>
              <a:t>otsuses on selgelt näha vastavus </a:t>
            </a:r>
            <a:r>
              <a:rPr lang="et-EE" sz="2000" dirty="0" smtClean="0">
                <a:solidFill>
                  <a:schemeClr val="tx1"/>
                </a:solidFill>
              </a:rPr>
              <a:t>KTG </a:t>
            </a:r>
            <a:r>
              <a:rPr lang="et-EE" sz="2000" dirty="0">
                <a:solidFill>
                  <a:schemeClr val="tx1"/>
                </a:solidFill>
              </a:rPr>
              <a:t>strateegiale ja rakenduskavale ja</a:t>
            </a:r>
          </a:p>
          <a:p>
            <a:pPr lvl="1">
              <a:spcAft>
                <a:spcPts val="1200"/>
              </a:spcAft>
            </a:pPr>
            <a:r>
              <a:rPr lang="et-EE" sz="2000" dirty="0">
                <a:solidFill>
                  <a:schemeClr val="tx1"/>
                </a:solidFill>
              </a:rPr>
              <a:t>projektitaotluse rahastamise suurus</a:t>
            </a:r>
          </a:p>
          <a:p>
            <a:pPr>
              <a:spcAft>
                <a:spcPts val="1200"/>
              </a:spcAft>
            </a:pPr>
            <a:r>
              <a:rPr lang="et-EE" sz="2400" dirty="0">
                <a:solidFill>
                  <a:srgbClr val="FF0000"/>
                </a:solidFill>
              </a:rPr>
              <a:t>UUS! </a:t>
            </a:r>
            <a:r>
              <a:rPr lang="et-EE" sz="2400" dirty="0">
                <a:solidFill>
                  <a:schemeClr val="tx1"/>
                </a:solidFill>
              </a:rPr>
              <a:t>KTG saab taotleda LEADER-projektitoetust, sh teadmussiirde ja ühisprojektide elluviimiseks</a:t>
            </a:r>
          </a:p>
          <a:p>
            <a:r>
              <a:rPr lang="et-EE" sz="2400" dirty="0">
                <a:solidFill>
                  <a:schemeClr val="tx1"/>
                </a:solidFill>
              </a:rPr>
              <a:t>AINULT KTG saab taotleda projektitoetust koostööprojektide tegemiseks</a:t>
            </a:r>
          </a:p>
          <a:p>
            <a:endParaRPr lang="et-EE" dirty="0">
              <a:solidFill>
                <a:schemeClr val="tx1"/>
              </a:solidFill>
            </a:endParaRPr>
          </a:p>
        </p:txBody>
      </p:sp>
    </p:spTree>
    <p:extLst>
      <p:ext uri="{BB962C8B-B14F-4D97-AF65-F5344CB8AC3E}">
        <p14:creationId xmlns:p14="http://schemas.microsoft.com/office/powerpoint/2010/main" xmlns="" val="638588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b="1" dirty="0">
                <a:solidFill>
                  <a:schemeClr val="tx1"/>
                </a:solidFill>
                <a:latin typeface="+mn-lt"/>
              </a:rPr>
              <a:t>Toetatavad </a:t>
            </a:r>
            <a:r>
              <a:rPr lang="et-EE" sz="3600" b="1" dirty="0" smtClean="0">
                <a:solidFill>
                  <a:schemeClr val="tx1"/>
                </a:solidFill>
                <a:latin typeface="+mn-lt"/>
              </a:rPr>
              <a:t>tegevused (§ 30)</a:t>
            </a:r>
            <a:endParaRPr lang="et-EE" sz="3600" dirty="0">
              <a:solidFill>
                <a:schemeClr val="tx1"/>
              </a:solidFill>
              <a:latin typeface="+mn-lt"/>
            </a:endParaRPr>
          </a:p>
        </p:txBody>
      </p:sp>
      <p:sp>
        <p:nvSpPr>
          <p:cNvPr id="3" name="Content Placeholder 2"/>
          <p:cNvSpPr>
            <a:spLocks noGrp="1"/>
          </p:cNvSpPr>
          <p:nvPr>
            <p:ph idx="1"/>
          </p:nvPr>
        </p:nvSpPr>
        <p:spPr>
          <a:xfrm>
            <a:off x="457200" y="1844824"/>
            <a:ext cx="8229600" cy="4679801"/>
          </a:xfrm>
        </p:spPr>
        <p:txBody>
          <a:bodyPr/>
          <a:lstStyle/>
          <a:p>
            <a:pPr>
              <a:buNone/>
            </a:pPr>
            <a:r>
              <a:rPr lang="et-EE" sz="2400" dirty="0">
                <a:solidFill>
                  <a:schemeClr val="tx1"/>
                </a:solidFill>
              </a:rPr>
              <a:t>Projektitoetust võib taotleda </a:t>
            </a:r>
            <a:r>
              <a:rPr lang="et-EE" sz="2400" b="1" dirty="0">
                <a:solidFill>
                  <a:schemeClr val="tx1"/>
                </a:solidFill>
              </a:rPr>
              <a:t>strateegia meetmes nimetatud tegevuse jaoks:</a:t>
            </a:r>
            <a:endParaRPr lang="et-EE" sz="2400" dirty="0">
              <a:solidFill>
                <a:schemeClr val="tx1"/>
              </a:solidFill>
            </a:endParaRPr>
          </a:p>
          <a:p>
            <a:pPr marL="514350" indent="-514350">
              <a:buFont typeface="+mj-lt"/>
              <a:buAutoNum type="arabicPeriod"/>
            </a:pPr>
            <a:r>
              <a:rPr lang="et-EE" sz="2200" dirty="0">
                <a:solidFill>
                  <a:schemeClr val="tx1"/>
                </a:solidFill>
              </a:rPr>
              <a:t>ehitise ehitamine, parendamine</a:t>
            </a:r>
          </a:p>
          <a:p>
            <a:pPr marL="514350" indent="-514350">
              <a:buFont typeface="+mj-lt"/>
              <a:buAutoNum type="arabicPeriod"/>
            </a:pPr>
            <a:r>
              <a:rPr lang="et-EE" sz="2200" dirty="0" err="1">
                <a:solidFill>
                  <a:schemeClr val="tx1"/>
                </a:solidFill>
              </a:rPr>
              <a:t>taristuinvesteeringud</a:t>
            </a:r>
            <a:r>
              <a:rPr lang="et-EE" sz="2200" dirty="0">
                <a:solidFill>
                  <a:schemeClr val="tx1"/>
                </a:solidFill>
              </a:rPr>
              <a:t>, sh</a:t>
            </a:r>
          </a:p>
          <a:p>
            <a:pPr marL="914400" lvl="1" indent="-514350"/>
            <a:r>
              <a:rPr lang="nn-NO" sz="2200" dirty="0">
                <a:solidFill>
                  <a:schemeClr val="tx1"/>
                </a:solidFill>
              </a:rPr>
              <a:t>uue põlvkonna elektroonilise side juurdepääsuvõrgu</a:t>
            </a:r>
            <a:r>
              <a:rPr lang="et-EE" sz="2200" dirty="0">
                <a:solidFill>
                  <a:schemeClr val="tx1"/>
                </a:solidFill>
              </a:rPr>
              <a:t>d</a:t>
            </a:r>
          </a:p>
          <a:p>
            <a:pPr marL="514350" indent="-514350">
              <a:buFont typeface="+mj-lt"/>
              <a:buAutoNum type="arabicPeriod"/>
            </a:pPr>
            <a:r>
              <a:rPr lang="et-EE" sz="2200" dirty="0">
                <a:solidFill>
                  <a:schemeClr val="tx1"/>
                </a:solidFill>
              </a:rPr>
              <a:t>mootorsõiduki, masina, seadme, sisseseade või muu põhivara ostmine, paigaldamine</a:t>
            </a:r>
          </a:p>
          <a:p>
            <a:pPr marL="514350" indent="-514350">
              <a:buFont typeface="+mj-lt"/>
              <a:buAutoNum type="arabicPeriod"/>
            </a:pPr>
            <a:r>
              <a:rPr lang="et-EE" sz="2200" dirty="0">
                <a:solidFill>
                  <a:schemeClr val="tx1"/>
                </a:solidFill>
              </a:rPr>
              <a:t>infotehnoloogilise lahenduse ja tarkvara ostmine, paigaldamine</a:t>
            </a:r>
          </a:p>
          <a:p>
            <a:pPr marL="514350" indent="-514350">
              <a:buFont typeface="+mj-lt"/>
              <a:buAutoNum type="arabicPeriod"/>
            </a:pPr>
            <a:r>
              <a:rPr lang="et-EE" sz="2200" dirty="0">
                <a:solidFill>
                  <a:schemeClr val="tx1"/>
                </a:solidFill>
              </a:rPr>
              <a:t>teostatavusuuringu koostamine</a:t>
            </a:r>
          </a:p>
          <a:p>
            <a:pPr marL="514350" indent="-514350">
              <a:buFont typeface="+mj-lt"/>
              <a:buAutoNum type="arabicPeriod"/>
            </a:pPr>
            <a:r>
              <a:rPr lang="et-EE" sz="2200" dirty="0">
                <a:solidFill>
                  <a:schemeClr val="tx1"/>
                </a:solidFill>
              </a:rPr>
              <a:t>punktides 1-5 nimetamata tööde, teenuste, kaupade ostmine</a:t>
            </a:r>
            <a:endParaRPr lang="et-EE" sz="2200" i="1" dirty="0">
              <a:solidFill>
                <a:schemeClr val="tx1"/>
              </a:solidFill>
            </a:endParaRPr>
          </a:p>
          <a:p>
            <a:endParaRPr lang="et-EE" dirty="0">
              <a:solidFill>
                <a:schemeClr val="tx1"/>
              </a:solidFill>
            </a:endParaRPr>
          </a:p>
        </p:txBody>
      </p:sp>
    </p:spTree>
    <p:extLst>
      <p:ext uri="{BB962C8B-B14F-4D97-AF65-F5344CB8AC3E}">
        <p14:creationId xmlns:p14="http://schemas.microsoft.com/office/powerpoint/2010/main" xmlns="" val="3939328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IA disain">
  <a:themeElements>
    <a:clrScheme name="PRIA disa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Arial"/>
        <a:ea typeface=""/>
        <a:cs typeface=""/>
      </a:majorFont>
      <a:minorFont>
        <a:latin typeface="Roboto Condens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IA disa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A disai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A disai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A disai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A disai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A disai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A disai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A disai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A disai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A disai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A disai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A disai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14080</TotalTime>
  <Words>8051</Words>
  <Application>Microsoft Office PowerPoint</Application>
  <PresentationFormat>On-screen Show (4:3)</PresentationFormat>
  <Paragraphs>865</Paragraphs>
  <Slides>59</Slides>
  <Notes>56</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PRIA disain</vt:lpstr>
      <vt:lpstr>Slide 1</vt:lpstr>
      <vt:lpstr>Slide 2</vt:lpstr>
      <vt:lpstr>Toetustaotluse menetlusskeem</vt:lpstr>
      <vt:lpstr>Projektitoetuse taotleja</vt:lpstr>
      <vt:lpstr>Strateegia meetme nõuded taotlejale</vt:lpstr>
      <vt:lpstr>Nõuded projektitoetuse taotlejale</vt:lpstr>
      <vt:lpstr>Projektitoetuse määr ja suurus</vt:lpstr>
      <vt:lpstr>Kohalik tegevusgrupp (KTG) kui  projektitoetuse taotleja</vt:lpstr>
      <vt:lpstr>Toetatavad tegevused (§ 30)</vt:lpstr>
      <vt:lpstr>Ehitise ehitamine, parendamine 1</vt:lpstr>
      <vt:lpstr>UUS! Etapiviisiline investeering</vt:lpstr>
      <vt:lpstr>Toetatav tegevus peab vastama järgmistele nõuetele (§28 lg 2):</vt:lpstr>
      <vt:lpstr>Taristuinvesteeringud</vt:lpstr>
      <vt:lpstr>Põhivara, sh mootorsõiduk</vt:lpstr>
      <vt:lpstr>Liising1</vt:lpstr>
      <vt:lpstr>Liising2</vt:lpstr>
      <vt:lpstr>Toetatavad tegevused (§ 30)</vt:lpstr>
      <vt:lpstr>UUS! Mitteinvesteeringud §30 lg2 p7</vt:lpstr>
      <vt:lpstr>UUS! Ühisprojekt 1</vt:lpstr>
      <vt:lpstr>UUS! Ühisprojekt2</vt:lpstr>
      <vt:lpstr>UUS! Teadmussiirde projekt1</vt:lpstr>
      <vt:lpstr>Tegevusgrupi koostööprojekt </vt:lpstr>
      <vt:lpstr>UUS! Kogukonnateenuse projekt</vt:lpstr>
      <vt:lpstr>UUS! Personalikulu 1</vt:lpstr>
      <vt:lpstr>Slide 25</vt:lpstr>
      <vt:lpstr>Slide 26</vt:lpstr>
      <vt:lpstr>NÄIDE - projektijuhtimise kulud</vt:lpstr>
      <vt:lpstr>UUS!  ÜLDKULU ühis-, teadmussiirde- või koostööprojektis</vt:lpstr>
      <vt:lpstr>Toetuse taotlemine – KOVi ülesanded</vt:lpstr>
      <vt:lpstr>UUS! Võrdlushindade kataloog </vt:lpstr>
      <vt:lpstr>Kasutatud masin, seade §30 lg 4</vt:lpstr>
      <vt:lpstr>Mitterahaline omafinantseering §35</vt:lpstr>
      <vt:lpstr>Mitterahaline omafinantseering</vt:lpstr>
      <vt:lpstr>Projektijuhtimine</vt:lpstr>
      <vt:lpstr>Mitterahaline omafinantseering</vt:lpstr>
      <vt:lpstr>Riigiabi reeglitest tulevad nõuded taotlejale</vt:lpstr>
      <vt:lpstr>Vähese tähtsusega abi</vt:lpstr>
      <vt:lpstr>Vähese tähtsusega abi</vt:lpstr>
      <vt:lpstr>Hinnapakkumused 1 §33</vt:lpstr>
      <vt:lpstr>Hinnapakkumused 2 </vt:lpstr>
      <vt:lpstr>Hinnapakkumused 5 - SEOTUS</vt:lpstr>
      <vt:lpstr>Hinnapakkumused 2 </vt:lpstr>
      <vt:lpstr>UUS! Hinnapakkumused 3</vt:lpstr>
      <vt:lpstr>Hinnapakkumused</vt:lpstr>
      <vt:lpstr>Hinnapakkumused 4 - RIIGIHANKED</vt:lpstr>
      <vt:lpstr>Hinnapakkumused 4 - RIIGIHANKED</vt:lpstr>
      <vt:lpstr>Hinnapakkumused4 –  kasutatud masin/seade</vt:lpstr>
      <vt:lpstr>Toetatava tegevuse algusaeg</vt:lpstr>
      <vt:lpstr>Slide 49</vt:lpstr>
      <vt:lpstr>Toetustaotlusega esitatavad dokumendid</vt:lpstr>
      <vt:lpstr>Toetustaotlusega esitatavad dokumendid</vt:lpstr>
      <vt:lpstr>Ilmsed vead</vt:lpstr>
      <vt:lpstr>UUS! Projektitoetuse taotlused esitatakse  E-PRIA kaudu</vt:lpstr>
      <vt:lpstr>Tegevuse elluviimine - investeeringu teostamine §42</vt:lpstr>
      <vt:lpstr>Toetuse väljamaksmine</vt:lpstr>
      <vt:lpstr>Toetuse väljamaksmine enne kulutuste tegemist</vt:lpstr>
      <vt:lpstr>Toetuse kasutamisest teavitamine</vt:lpstr>
      <vt:lpstr>Maksetaotlus - teadmussiirde projekt</vt:lpstr>
      <vt:lpstr>Otsus</vt:lpstr>
    </vt:vector>
  </TitlesOfParts>
  <Company>PRIA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Viljar Värk</dc:creator>
  <cp:lastModifiedBy>Jane</cp:lastModifiedBy>
  <cp:revision>218</cp:revision>
  <dcterms:created xsi:type="dcterms:W3CDTF">2014-10-13T11:20:13Z</dcterms:created>
  <dcterms:modified xsi:type="dcterms:W3CDTF">2016-04-27T10:38:25Z</dcterms:modified>
</cp:coreProperties>
</file>